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4" r:id="rId2"/>
    <p:sldId id="257" r:id="rId3"/>
    <p:sldId id="258" r:id="rId4"/>
    <p:sldId id="259" r:id="rId5"/>
    <p:sldId id="260" r:id="rId6"/>
    <p:sldId id="261" r:id="rId7"/>
    <p:sldId id="262" r:id="rId8"/>
    <p:sldId id="263" r:id="rId9"/>
  </p:sldIdLst>
  <p:sldSz cx="14630400" cy="8229600"/>
  <p:notesSz cx="8229600" cy="14630400"/>
  <p:embeddedFontLst>
    <p:embeddedFont>
      <p:font typeface="Instrument Sans Medium" panose="020B0604020202020204" charset="0"/>
      <p:regular r:id="rId11"/>
    </p:embeddedFont>
    <p:embeddedFont>
      <p:font typeface="Instrument Sans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24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9758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Mountain Road Accident Prevention Simulator</a:t>
            </a:r>
            <a:endParaRPr lang="en-US" sz="4450" dirty="0"/>
          </a:p>
        </p:txBody>
      </p:sp>
      <p:sp>
        <p:nvSpPr>
          <p:cNvPr id="4" name="Text 1"/>
          <p:cNvSpPr/>
          <p:nvPr/>
        </p:nvSpPr>
        <p:spPr>
          <a:xfrm>
            <a:off x="793790" y="335530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Preventing cliff falls, brake failures, and landslides on India's most dangerous hill roads through predictive simulation technology</a:t>
            </a:r>
            <a:endParaRPr lang="en-US" sz="1750" dirty="0"/>
          </a:p>
        </p:txBody>
      </p:sp>
      <p:sp>
        <p:nvSpPr>
          <p:cNvPr id="5" name="Text 2"/>
          <p:cNvSpPr/>
          <p:nvPr/>
        </p:nvSpPr>
        <p:spPr>
          <a:xfrm>
            <a:off x="793790" y="433625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Akanksha Bisht</a:t>
            </a:r>
            <a:endParaRPr lang="en-US" sz="1750" dirty="0"/>
          </a:p>
        </p:txBody>
      </p:sp>
      <p:sp>
        <p:nvSpPr>
          <p:cNvPr id="6" name="Text 3"/>
          <p:cNvSpPr/>
          <p:nvPr/>
        </p:nvSpPr>
        <p:spPr>
          <a:xfrm>
            <a:off x="793790" y="495431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Shivalik College of Engineering</a:t>
            </a:r>
            <a:endParaRPr lang="en-US" sz="1750" dirty="0"/>
          </a:p>
        </p:txBody>
      </p:sp>
      <p:sp>
        <p:nvSpPr>
          <p:cNvPr id="7" name="Text 4"/>
          <p:cNvSpPr/>
          <p:nvPr/>
        </p:nvSpPr>
        <p:spPr>
          <a:xfrm>
            <a:off x="793790" y="557236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B.Tech CSE, 4th Year</a:t>
            </a:r>
            <a:endParaRPr lang="en-US" sz="1750" dirty="0"/>
          </a:p>
        </p:txBody>
      </p:sp>
      <p:sp>
        <p:nvSpPr>
          <p:cNvPr id="8" name="Shape 5"/>
          <p:cNvSpPr/>
          <p:nvPr/>
        </p:nvSpPr>
        <p:spPr>
          <a:xfrm>
            <a:off x="793790" y="6198037"/>
            <a:ext cx="3224093" cy="426244"/>
          </a:xfrm>
          <a:prstGeom prst="roundRect">
            <a:avLst>
              <a:gd name="adj" fmla="val 17880"/>
            </a:avLst>
          </a:prstGeom>
          <a:solidFill>
            <a:srgbClr val="252528"/>
          </a:solidFill>
          <a:ln/>
        </p:spPr>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878" y="6320433"/>
            <a:ext cx="181451" cy="181451"/>
          </a:xfrm>
          <a:prstGeom prst="rect">
            <a:avLst/>
          </a:prstGeom>
        </p:spPr>
      </p:pic>
      <p:sp>
        <p:nvSpPr>
          <p:cNvPr id="10" name="Text 6"/>
          <p:cNvSpPr/>
          <p:nvPr/>
        </p:nvSpPr>
        <p:spPr>
          <a:xfrm>
            <a:off x="1202055" y="6266021"/>
            <a:ext cx="2679740" cy="290274"/>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UTTARAKHAND &amp; HILL STATES</a:t>
            </a:r>
            <a:endParaRPr lang="en-US" sz="1400" dirty="0"/>
          </a:p>
        </p:txBody>
      </p:sp>
      <p:sp>
        <p:nvSpPr>
          <p:cNvPr id="11" name="Shape 7"/>
          <p:cNvSpPr/>
          <p:nvPr/>
        </p:nvSpPr>
        <p:spPr>
          <a:xfrm>
            <a:off x="4131231" y="6190417"/>
            <a:ext cx="2971562" cy="441484"/>
          </a:xfrm>
          <a:prstGeom prst="roundRect">
            <a:avLst>
              <a:gd name="adj" fmla="val 17263"/>
            </a:avLst>
          </a:prstGeom>
          <a:noFill/>
          <a:ln w="7620">
            <a:solidFill>
              <a:srgbClr val="D5D5D8"/>
            </a:solidFill>
            <a:prstDash val="solid"/>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4939" y="6320433"/>
            <a:ext cx="181451" cy="181451"/>
          </a:xfrm>
          <a:prstGeom prst="rect">
            <a:avLst/>
          </a:prstGeom>
        </p:spPr>
      </p:pic>
      <p:sp>
        <p:nvSpPr>
          <p:cNvPr id="13" name="Text 8"/>
          <p:cNvSpPr/>
          <p:nvPr/>
        </p:nvSpPr>
        <p:spPr>
          <a:xfrm>
            <a:off x="4547116" y="6266021"/>
            <a:ext cx="2411968" cy="290274"/>
          </a:xfrm>
          <a:prstGeom prst="rect">
            <a:avLst/>
          </a:prstGeom>
          <a:noFill/>
          <a:ln/>
        </p:spPr>
        <p:txBody>
          <a:bodyPr wrap="none" lIns="0" tIns="0" rIns="0" bIns="0" rtlCol="0" anchor="t"/>
          <a:lstStyle/>
          <a:p>
            <a:pPr marL="0" indent="0" algn="l">
              <a:lnSpc>
                <a:spcPts val="2250"/>
              </a:lnSpc>
              <a:buNone/>
            </a:pPr>
            <a:r>
              <a:rPr lang="en-US" sz="1400" dirty="0">
                <a:solidFill>
                  <a:srgbClr val="D5D5D8"/>
                </a:solidFill>
                <a:latin typeface="Instrument Sans Medium" pitchFamily="34" charset="0"/>
                <a:ea typeface="Instrument Sans Medium" pitchFamily="34" charset="-122"/>
                <a:cs typeface="Instrument Sans Medium" pitchFamily="34" charset="-120"/>
              </a:rPr>
              <a:t>ROAD SAFETY INNOVATION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3811"/>
            <a:ext cx="5919788"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The Critical Challenge</a:t>
            </a:r>
            <a:endParaRPr lang="en-US" sz="4450" dirty="0"/>
          </a:p>
        </p:txBody>
      </p:sp>
      <p:sp>
        <p:nvSpPr>
          <p:cNvPr id="3" name="Text 1"/>
          <p:cNvSpPr/>
          <p:nvPr/>
        </p:nvSpPr>
        <p:spPr>
          <a:xfrm>
            <a:off x="793790" y="212621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India's mountain regions face a recurring tragedy: vehicles plunging into gorges, brake systems failing on steep descents, and landslides sweeping away roads without warning. Every year, hundreds of lives are lost on these treacherous routes.</a:t>
            </a:r>
            <a:endParaRPr lang="en-US" sz="1750" dirty="0"/>
          </a:p>
        </p:txBody>
      </p:sp>
      <p:sp>
        <p:nvSpPr>
          <p:cNvPr id="4" name="Text 2"/>
          <p:cNvSpPr/>
          <p:nvPr/>
        </p:nvSpPr>
        <p:spPr>
          <a:xfrm>
            <a:off x="793790" y="33339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Deadly Conditions</a:t>
            </a:r>
            <a:endParaRPr lang="en-US" sz="2200" dirty="0"/>
          </a:p>
        </p:txBody>
      </p:sp>
      <p:sp>
        <p:nvSpPr>
          <p:cNvPr id="5" name="Text 3"/>
          <p:cNvSpPr/>
          <p:nvPr/>
        </p:nvSpPr>
        <p:spPr>
          <a:xfrm>
            <a:off x="793790" y="3915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Vehicles falling into deep gorges from narrow roads</a:t>
            </a:r>
            <a:endParaRPr lang="en-US" sz="1750" dirty="0"/>
          </a:p>
        </p:txBody>
      </p:sp>
      <p:sp>
        <p:nvSpPr>
          <p:cNvPr id="6" name="Text 4"/>
          <p:cNvSpPr/>
          <p:nvPr/>
        </p:nvSpPr>
        <p:spPr>
          <a:xfrm>
            <a:off x="793790" y="43573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Brake failure on extended downhill slopes</a:t>
            </a:r>
            <a:endParaRPr lang="en-US" sz="1750" dirty="0"/>
          </a:p>
        </p:txBody>
      </p:sp>
      <p:sp>
        <p:nvSpPr>
          <p:cNvPr id="7" name="Text 5"/>
          <p:cNvSpPr/>
          <p:nvPr/>
        </p:nvSpPr>
        <p:spPr>
          <a:xfrm>
            <a:off x="793790" y="47995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Sharp blind curves with no visibility</a:t>
            </a:r>
            <a:endParaRPr lang="en-US" sz="1750" dirty="0"/>
          </a:p>
        </p:txBody>
      </p:sp>
      <p:sp>
        <p:nvSpPr>
          <p:cNvPr id="8" name="Text 6"/>
          <p:cNvSpPr/>
          <p:nvPr/>
        </p:nvSpPr>
        <p:spPr>
          <a:xfrm>
            <a:off x="793790" y="524172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Sudden landslides triggered by rainfall</a:t>
            </a:r>
            <a:endParaRPr lang="en-US" sz="1750" dirty="0"/>
          </a:p>
        </p:txBody>
      </p:sp>
      <p:sp>
        <p:nvSpPr>
          <p:cNvPr id="9" name="Text 7"/>
          <p:cNvSpPr/>
          <p:nvPr/>
        </p:nvSpPr>
        <p:spPr>
          <a:xfrm>
            <a:off x="7599521" y="33339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Reactive Approach</a:t>
            </a:r>
            <a:endParaRPr lang="en-US" sz="2200" dirty="0"/>
          </a:p>
        </p:txBody>
      </p:sp>
      <p:sp>
        <p:nvSpPr>
          <p:cNvPr id="10" name="Text 8"/>
          <p:cNvSpPr/>
          <p:nvPr/>
        </p:nvSpPr>
        <p:spPr>
          <a:xfrm>
            <a:off x="7599521" y="3915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No predictive risk assessment systems</a:t>
            </a:r>
            <a:endParaRPr lang="en-US" sz="1750" dirty="0"/>
          </a:p>
        </p:txBody>
      </p:sp>
      <p:sp>
        <p:nvSpPr>
          <p:cNvPr id="11" name="Text 9"/>
          <p:cNvSpPr/>
          <p:nvPr/>
        </p:nvSpPr>
        <p:spPr>
          <a:xfrm>
            <a:off x="7599521" y="43573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Only static warning boards at hazard points</a:t>
            </a:r>
            <a:endParaRPr lang="en-US" sz="1750" dirty="0"/>
          </a:p>
        </p:txBody>
      </p:sp>
      <p:sp>
        <p:nvSpPr>
          <p:cNvPr id="12" name="Text 10"/>
          <p:cNvSpPr/>
          <p:nvPr/>
        </p:nvSpPr>
        <p:spPr>
          <a:xfrm>
            <a:off x="7599521" y="47995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Safety measures implemented </a:t>
            </a:r>
            <a:r>
              <a:rPr lang="en-US" sz="1750" b="1" dirty="0">
                <a:solidFill>
                  <a:srgbClr val="CFD0D8"/>
                </a:solidFill>
                <a:latin typeface="Instrument Sans Medium" pitchFamily="34" charset="0"/>
                <a:ea typeface="Instrument Sans Medium" pitchFamily="34" charset="-122"/>
                <a:cs typeface="Instrument Sans Medium" pitchFamily="34" charset="-120"/>
              </a:rPr>
              <a:t>after</a:t>
            </a:r>
            <a:r>
              <a:rPr lang="en-US" sz="1750" dirty="0">
                <a:solidFill>
                  <a:srgbClr val="CFD0D8"/>
                </a:solidFill>
                <a:latin typeface="Instrument Sans Medium" pitchFamily="34" charset="0"/>
                <a:ea typeface="Instrument Sans Medium" pitchFamily="34" charset="-122"/>
                <a:cs typeface="Instrument Sans Medium" pitchFamily="34" charset="-120"/>
              </a:rPr>
              <a:t> accidents occur</a:t>
            </a:r>
            <a:endParaRPr lang="en-US" sz="1750" dirty="0"/>
          </a:p>
        </p:txBody>
      </p:sp>
      <p:sp>
        <p:nvSpPr>
          <p:cNvPr id="13" name="Text 11"/>
          <p:cNvSpPr/>
          <p:nvPr/>
        </p:nvSpPr>
        <p:spPr>
          <a:xfrm>
            <a:off x="7599521" y="524172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No mountain-specific simulation tools</a:t>
            </a:r>
            <a:endParaRPr lang="en-US" sz="1750" dirty="0"/>
          </a:p>
        </p:txBody>
      </p:sp>
      <p:sp>
        <p:nvSpPr>
          <p:cNvPr id="14" name="Shape 12"/>
          <p:cNvSpPr/>
          <p:nvPr/>
        </p:nvSpPr>
        <p:spPr>
          <a:xfrm>
            <a:off x="793790" y="5939076"/>
            <a:ext cx="13042821" cy="1326713"/>
          </a:xfrm>
          <a:prstGeom prst="roundRect">
            <a:avLst>
              <a:gd name="adj" fmla="val 7181"/>
            </a:avLst>
          </a:prstGeom>
          <a:solidFill>
            <a:srgbClr val="252528"/>
          </a:solidFill>
          <a:ln/>
        </p:spPr>
      </p:sp>
      <p:pic>
        <p:nvPicPr>
          <p:cNvPr id="15" name="Image 0" descr="preencoded.png"/>
          <p:cNvPicPr>
            <a:picLocks noChangeAspect="1"/>
          </p:cNvPicPr>
          <p:nvPr/>
        </p:nvPicPr>
        <p:blipFill>
          <a:blip r:embed="rId3"/>
          <a:stretch>
            <a:fillRect/>
          </a:stretch>
        </p:blipFill>
        <p:spPr>
          <a:xfrm>
            <a:off x="1020604" y="6283166"/>
            <a:ext cx="283488" cy="226814"/>
          </a:xfrm>
          <a:prstGeom prst="rect">
            <a:avLst/>
          </a:prstGeom>
        </p:spPr>
      </p:pic>
      <p:sp>
        <p:nvSpPr>
          <p:cNvPr id="16" name="Text 13"/>
          <p:cNvSpPr/>
          <p:nvPr/>
        </p:nvSpPr>
        <p:spPr>
          <a:xfrm>
            <a:off x="1530906" y="6222563"/>
            <a:ext cx="12078891"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Instrument Sans Medium" pitchFamily="34" charset="0"/>
                <a:ea typeface="Instrument Sans Medium" pitchFamily="34" charset="-122"/>
                <a:cs typeface="Instrument Sans Medium" pitchFamily="34" charset="-120"/>
              </a:rPr>
              <a:t>India lacks a comprehensive mountain-specific road safety simulation system that can predict accidents before they happen.</a:t>
            </a:r>
            <a:endParaRPr lang="en-US" sz="1750" dirty="0"/>
          </a:p>
        </p:txBody>
      </p:sp>
      <p:pic>
        <p:nvPicPr>
          <p:cNvPr id="19" name="Picture 18">
            <a:extLst>
              <a:ext uri="{FF2B5EF4-FFF2-40B4-BE49-F238E27FC236}">
                <a16:creationId xmlns:a16="http://schemas.microsoft.com/office/drawing/2014/main" id="{4135EFE2-F0BC-206B-0CCF-FB77002B0D36}"/>
              </a:ext>
            </a:extLst>
          </p:cNvPr>
          <p:cNvPicPr>
            <a:picLocks noChangeAspect="1"/>
          </p:cNvPicPr>
          <p:nvPr/>
        </p:nvPicPr>
        <p:blipFill>
          <a:blip r:embed="rId4"/>
          <a:stretch>
            <a:fillRect/>
          </a:stretch>
        </p:blipFill>
        <p:spPr>
          <a:xfrm>
            <a:off x="12696555" y="7600235"/>
            <a:ext cx="1933845" cy="5715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93276" y="1162288"/>
            <a:ext cx="4864656" cy="440531"/>
          </a:xfrm>
          <a:prstGeom prst="rect">
            <a:avLst/>
          </a:prstGeom>
          <a:noFill/>
          <a:ln/>
        </p:spPr>
        <p:txBody>
          <a:bodyPr wrap="none" lIns="0" tIns="0" rIns="0" bIns="0" rtlCol="0" anchor="t"/>
          <a:lstStyle/>
          <a:p>
            <a:pPr marL="0" indent="0" algn="l">
              <a:lnSpc>
                <a:spcPts val="3450"/>
              </a:lnSpc>
              <a:buNone/>
            </a:pPr>
            <a:r>
              <a:rPr lang="en-US" sz="2750" dirty="0">
                <a:solidFill>
                  <a:srgbClr val="CBCCCE"/>
                </a:solidFill>
                <a:latin typeface="Instrument Sans Semi Bold" pitchFamily="34" charset="0"/>
                <a:ea typeface="Instrument Sans Semi Bold" pitchFamily="34" charset="-122"/>
                <a:cs typeface="Instrument Sans Semi Bold" pitchFamily="34" charset="-120"/>
              </a:rPr>
              <a:t>The Missing Prevention Layer</a:t>
            </a:r>
            <a:endParaRPr lang="en-US" sz="2750" dirty="0"/>
          </a:p>
        </p:txBody>
      </p:sp>
      <p:sp>
        <p:nvSpPr>
          <p:cNvPr id="4" name="Shape 1"/>
          <p:cNvSpPr/>
          <p:nvPr/>
        </p:nvSpPr>
        <p:spPr>
          <a:xfrm>
            <a:off x="493276" y="1814155"/>
            <a:ext cx="4008239" cy="1841897"/>
          </a:xfrm>
          <a:prstGeom prst="roundRect">
            <a:avLst>
              <a:gd name="adj" fmla="val 3214"/>
            </a:avLst>
          </a:prstGeom>
          <a:solidFill>
            <a:srgbClr val="3D3D42"/>
          </a:solidFill>
          <a:ln w="7620">
            <a:solidFill>
              <a:srgbClr val="56565B"/>
            </a:solidFill>
            <a:prstDash val="solid"/>
          </a:ln>
        </p:spPr>
      </p:sp>
      <p:pic>
        <p:nvPicPr>
          <p:cNvPr id="5" name="Image 1" descr="preencoded.png"/>
          <p:cNvPicPr>
            <a:picLocks noChangeAspect="1"/>
          </p:cNvPicPr>
          <p:nvPr/>
        </p:nvPicPr>
        <p:blipFill>
          <a:blip r:embed="rId4"/>
          <a:stretch>
            <a:fillRect/>
          </a:stretch>
        </p:blipFill>
        <p:spPr>
          <a:xfrm>
            <a:off x="641747" y="1962626"/>
            <a:ext cx="422791" cy="422791"/>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952" y="2078831"/>
            <a:ext cx="190262" cy="190262"/>
          </a:xfrm>
          <a:prstGeom prst="rect">
            <a:avLst/>
          </a:prstGeom>
        </p:spPr>
      </p:pic>
      <p:sp>
        <p:nvSpPr>
          <p:cNvPr id="7" name="Text 2"/>
          <p:cNvSpPr/>
          <p:nvPr/>
        </p:nvSpPr>
        <p:spPr>
          <a:xfrm>
            <a:off x="641747" y="2526268"/>
            <a:ext cx="1978938" cy="220266"/>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Post-Incident Data Only</a:t>
            </a:r>
            <a:endParaRPr lang="en-US" sz="1350" dirty="0"/>
          </a:p>
        </p:txBody>
      </p:sp>
      <p:sp>
        <p:nvSpPr>
          <p:cNvPr id="8" name="Text 3"/>
          <p:cNvSpPr/>
          <p:nvPr/>
        </p:nvSpPr>
        <p:spPr>
          <a:xfrm>
            <a:off x="641747" y="2831068"/>
            <a:ext cx="3711297" cy="676513"/>
          </a:xfrm>
          <a:prstGeom prst="rect">
            <a:avLst/>
          </a:prstGeom>
          <a:noFill/>
          <a:ln/>
        </p:spPr>
        <p:txBody>
          <a:bodyPr wrap="squar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Accident information is collected and analyzed only after tragedies occur, creating a reactive cycle that fails to prevent future incidents.</a:t>
            </a:r>
            <a:endParaRPr lang="en-US" sz="1100" dirty="0"/>
          </a:p>
        </p:txBody>
      </p:sp>
      <p:sp>
        <p:nvSpPr>
          <p:cNvPr id="9" name="Shape 4"/>
          <p:cNvSpPr/>
          <p:nvPr/>
        </p:nvSpPr>
        <p:spPr>
          <a:xfrm>
            <a:off x="4642366" y="1814155"/>
            <a:ext cx="4008358" cy="1841897"/>
          </a:xfrm>
          <a:prstGeom prst="roundRect">
            <a:avLst>
              <a:gd name="adj" fmla="val 3214"/>
            </a:avLst>
          </a:prstGeom>
          <a:solidFill>
            <a:srgbClr val="3D3D42"/>
          </a:solidFill>
          <a:ln w="7620">
            <a:solidFill>
              <a:srgbClr val="56565B"/>
            </a:solidFill>
            <a:prstDash val="solid"/>
          </a:ln>
        </p:spPr>
      </p:sp>
      <p:pic>
        <p:nvPicPr>
          <p:cNvPr id="10" name="Image 3" descr="preencoded.png"/>
          <p:cNvPicPr>
            <a:picLocks noChangeAspect="1"/>
          </p:cNvPicPr>
          <p:nvPr/>
        </p:nvPicPr>
        <p:blipFill>
          <a:blip r:embed="rId7"/>
          <a:stretch>
            <a:fillRect/>
          </a:stretch>
        </p:blipFill>
        <p:spPr>
          <a:xfrm>
            <a:off x="4790837" y="1962626"/>
            <a:ext cx="422791" cy="422791"/>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7042" y="2078831"/>
            <a:ext cx="190262" cy="190262"/>
          </a:xfrm>
          <a:prstGeom prst="rect">
            <a:avLst/>
          </a:prstGeom>
        </p:spPr>
      </p:pic>
      <p:sp>
        <p:nvSpPr>
          <p:cNvPr id="12" name="Text 5"/>
          <p:cNvSpPr/>
          <p:nvPr/>
        </p:nvSpPr>
        <p:spPr>
          <a:xfrm>
            <a:off x="4790837" y="2526268"/>
            <a:ext cx="1761887" cy="220266"/>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No Digital Testing</a:t>
            </a:r>
            <a:endParaRPr lang="en-US" sz="1350" dirty="0"/>
          </a:p>
        </p:txBody>
      </p:sp>
      <p:sp>
        <p:nvSpPr>
          <p:cNvPr id="13" name="Text 6"/>
          <p:cNvSpPr/>
          <p:nvPr/>
        </p:nvSpPr>
        <p:spPr>
          <a:xfrm>
            <a:off x="4790837" y="2831068"/>
            <a:ext cx="3711416" cy="676513"/>
          </a:xfrm>
          <a:prstGeom prst="rect">
            <a:avLst/>
          </a:prstGeom>
          <a:noFill/>
          <a:ln/>
        </p:spPr>
        <p:txBody>
          <a:bodyPr wrap="squar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Roads are not digitally simulated or tested for safety scenarios before construction or under varying weather conditions.</a:t>
            </a:r>
            <a:endParaRPr lang="en-US" sz="1100" dirty="0"/>
          </a:p>
        </p:txBody>
      </p:sp>
      <p:sp>
        <p:nvSpPr>
          <p:cNvPr id="14" name="Shape 7"/>
          <p:cNvSpPr/>
          <p:nvPr/>
        </p:nvSpPr>
        <p:spPr>
          <a:xfrm>
            <a:off x="493276" y="3796903"/>
            <a:ext cx="8157448" cy="1390888"/>
          </a:xfrm>
          <a:prstGeom prst="roundRect">
            <a:avLst>
              <a:gd name="adj" fmla="val 4256"/>
            </a:avLst>
          </a:prstGeom>
          <a:solidFill>
            <a:srgbClr val="3D3D42"/>
          </a:solidFill>
          <a:ln w="7620">
            <a:solidFill>
              <a:srgbClr val="56565B"/>
            </a:solidFill>
            <a:prstDash val="solid"/>
          </a:ln>
        </p:spPr>
      </p:sp>
      <p:pic>
        <p:nvPicPr>
          <p:cNvPr id="15" name="Image 5" descr="preencoded.png"/>
          <p:cNvPicPr>
            <a:picLocks noChangeAspect="1"/>
          </p:cNvPicPr>
          <p:nvPr/>
        </p:nvPicPr>
        <p:blipFill>
          <a:blip r:embed="rId10"/>
          <a:stretch>
            <a:fillRect/>
          </a:stretch>
        </p:blipFill>
        <p:spPr>
          <a:xfrm>
            <a:off x="641747" y="3945374"/>
            <a:ext cx="422791" cy="422791"/>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7952" y="4061579"/>
            <a:ext cx="190262" cy="190262"/>
          </a:xfrm>
          <a:prstGeom prst="rect">
            <a:avLst/>
          </a:prstGeom>
        </p:spPr>
      </p:pic>
      <p:sp>
        <p:nvSpPr>
          <p:cNvPr id="17" name="Text 8"/>
          <p:cNvSpPr/>
          <p:nvPr/>
        </p:nvSpPr>
        <p:spPr>
          <a:xfrm>
            <a:off x="641747" y="4509016"/>
            <a:ext cx="1761887" cy="220266"/>
          </a:xfrm>
          <a:prstGeom prst="rect">
            <a:avLst/>
          </a:prstGeom>
          <a:noFill/>
          <a:ln/>
        </p:spPr>
        <p:txBody>
          <a:bodyPr wrap="none" lIns="0" tIns="0" rIns="0" bIns="0" rtlCol="0" anchor="t"/>
          <a:lstStyle/>
          <a:p>
            <a:pPr marL="0" indent="0" algn="l">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No Predictive Models</a:t>
            </a:r>
            <a:endParaRPr lang="en-US" sz="1350" dirty="0"/>
          </a:p>
        </p:txBody>
      </p:sp>
      <p:sp>
        <p:nvSpPr>
          <p:cNvPr id="18" name="Text 9"/>
          <p:cNvSpPr/>
          <p:nvPr/>
        </p:nvSpPr>
        <p:spPr>
          <a:xfrm>
            <a:off x="641747" y="4813816"/>
            <a:ext cx="7860506" cy="225504"/>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Brake failure zones, landslide risks, and cliff-fall probabilities are not mapped or modeled at the road segment level.</a:t>
            </a:r>
            <a:endParaRPr lang="en-US" sz="1100" dirty="0"/>
          </a:p>
        </p:txBody>
      </p:sp>
      <p:sp>
        <p:nvSpPr>
          <p:cNvPr id="19" name="Shape 10"/>
          <p:cNvSpPr/>
          <p:nvPr/>
        </p:nvSpPr>
        <p:spPr>
          <a:xfrm>
            <a:off x="493276" y="5416625"/>
            <a:ext cx="8157448" cy="25122"/>
          </a:xfrm>
          <a:prstGeom prst="rect">
            <a:avLst/>
          </a:prstGeom>
          <a:solidFill>
            <a:srgbClr val="CFD0D8">
              <a:alpha val="50000"/>
            </a:srgbClr>
          </a:solidFill>
          <a:ln/>
        </p:spPr>
      </p:sp>
      <p:sp>
        <p:nvSpPr>
          <p:cNvPr id="20" name="Text 11"/>
          <p:cNvSpPr/>
          <p:nvPr/>
        </p:nvSpPr>
        <p:spPr>
          <a:xfrm>
            <a:off x="493276" y="5670471"/>
            <a:ext cx="2601754" cy="465058"/>
          </a:xfrm>
          <a:prstGeom prst="rect">
            <a:avLst/>
          </a:prstGeom>
          <a:noFill/>
          <a:ln/>
        </p:spPr>
        <p:txBody>
          <a:bodyPr wrap="none" lIns="0" tIns="0" rIns="0" bIns="0" rtlCol="0" anchor="t"/>
          <a:lstStyle/>
          <a:p>
            <a:pPr marL="0" indent="0" algn="ctr">
              <a:lnSpc>
                <a:spcPts val="3650"/>
              </a:lnSpc>
              <a:buNone/>
            </a:pPr>
            <a:r>
              <a:rPr lang="en-US" sz="3650" dirty="0">
                <a:solidFill>
                  <a:srgbClr val="CFD0D8"/>
                </a:solidFill>
                <a:latin typeface="Instrument Sans Semi Bold" pitchFamily="34" charset="0"/>
                <a:ea typeface="Instrument Sans Semi Bold" pitchFamily="34" charset="-122"/>
                <a:cs typeface="Instrument Sans Semi Bold" pitchFamily="34" charset="-120"/>
              </a:rPr>
              <a:t>100+</a:t>
            </a:r>
            <a:endParaRPr lang="en-US" sz="3650" dirty="0"/>
          </a:p>
        </p:txBody>
      </p:sp>
      <p:sp>
        <p:nvSpPr>
          <p:cNvPr id="21" name="Text 12"/>
          <p:cNvSpPr/>
          <p:nvPr/>
        </p:nvSpPr>
        <p:spPr>
          <a:xfrm>
            <a:off x="913209" y="6311503"/>
            <a:ext cx="1761887" cy="220266"/>
          </a:xfrm>
          <a:prstGeom prst="rect">
            <a:avLst/>
          </a:prstGeom>
          <a:noFill/>
          <a:ln/>
        </p:spPr>
        <p:txBody>
          <a:bodyPr wrap="none" lIns="0" tIns="0" rIns="0" bIns="0" rtlCol="0" anchor="t"/>
          <a:lstStyle/>
          <a:p>
            <a:pPr marL="0" indent="0" algn="ctr">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Lives Lost Annually</a:t>
            </a:r>
            <a:endParaRPr lang="en-US" sz="1350" dirty="0"/>
          </a:p>
        </p:txBody>
      </p:sp>
      <p:sp>
        <p:nvSpPr>
          <p:cNvPr id="22" name="Text 13"/>
          <p:cNvSpPr/>
          <p:nvPr/>
        </p:nvSpPr>
        <p:spPr>
          <a:xfrm>
            <a:off x="493276" y="6616303"/>
            <a:ext cx="2601754" cy="451009"/>
          </a:xfrm>
          <a:prstGeom prst="rect">
            <a:avLst/>
          </a:prstGeom>
          <a:noFill/>
          <a:ln/>
        </p:spPr>
        <p:txBody>
          <a:bodyPr wrap="square" lIns="0" tIns="0" rIns="0" bIns="0" rtlCol="0" anchor="t"/>
          <a:lstStyle/>
          <a:p>
            <a:pPr marL="0" indent="0" algn="ctr">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On mountain roads in Uttarakhand alone</a:t>
            </a:r>
            <a:endParaRPr lang="en-US" sz="1100" dirty="0"/>
          </a:p>
        </p:txBody>
      </p:sp>
      <p:sp>
        <p:nvSpPr>
          <p:cNvPr id="23" name="Text 14"/>
          <p:cNvSpPr/>
          <p:nvPr/>
        </p:nvSpPr>
        <p:spPr>
          <a:xfrm>
            <a:off x="3271123" y="5670471"/>
            <a:ext cx="2601754" cy="465058"/>
          </a:xfrm>
          <a:prstGeom prst="rect">
            <a:avLst/>
          </a:prstGeom>
          <a:noFill/>
          <a:ln/>
        </p:spPr>
        <p:txBody>
          <a:bodyPr wrap="none" lIns="0" tIns="0" rIns="0" bIns="0" rtlCol="0" anchor="t"/>
          <a:lstStyle/>
          <a:p>
            <a:pPr marL="0" indent="0" algn="ctr">
              <a:lnSpc>
                <a:spcPts val="3650"/>
              </a:lnSpc>
              <a:buNone/>
            </a:pPr>
            <a:r>
              <a:rPr lang="en-US" sz="3650" dirty="0">
                <a:solidFill>
                  <a:srgbClr val="CFD0D8"/>
                </a:solidFill>
                <a:latin typeface="Instrument Sans Semi Bold" pitchFamily="34" charset="0"/>
                <a:ea typeface="Instrument Sans Semi Bold" pitchFamily="34" charset="-122"/>
                <a:cs typeface="Instrument Sans Semi Bold" pitchFamily="34" charset="-120"/>
              </a:rPr>
              <a:t>4-6</a:t>
            </a:r>
            <a:endParaRPr lang="en-US" sz="3650" dirty="0"/>
          </a:p>
        </p:txBody>
      </p:sp>
      <p:sp>
        <p:nvSpPr>
          <p:cNvPr id="24" name="Text 15"/>
          <p:cNvSpPr/>
          <p:nvPr/>
        </p:nvSpPr>
        <p:spPr>
          <a:xfrm>
            <a:off x="3691057" y="6311503"/>
            <a:ext cx="1761887" cy="220266"/>
          </a:xfrm>
          <a:prstGeom prst="rect">
            <a:avLst/>
          </a:prstGeom>
          <a:noFill/>
          <a:ln/>
        </p:spPr>
        <p:txBody>
          <a:bodyPr wrap="none" lIns="0" tIns="0" rIns="0" bIns="0" rtlCol="0" anchor="t"/>
          <a:lstStyle/>
          <a:p>
            <a:pPr marL="0" indent="0" algn="ctr">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Hours Rescue Time</a:t>
            </a:r>
            <a:endParaRPr lang="en-US" sz="1350" dirty="0"/>
          </a:p>
        </p:txBody>
      </p:sp>
      <p:sp>
        <p:nvSpPr>
          <p:cNvPr id="25" name="Text 16"/>
          <p:cNvSpPr/>
          <p:nvPr/>
        </p:nvSpPr>
        <p:spPr>
          <a:xfrm>
            <a:off x="3271123" y="6616303"/>
            <a:ext cx="2601754" cy="451009"/>
          </a:xfrm>
          <a:prstGeom prst="rect">
            <a:avLst/>
          </a:prstGeom>
          <a:noFill/>
          <a:ln/>
        </p:spPr>
        <p:txBody>
          <a:bodyPr wrap="square" lIns="0" tIns="0" rIns="0" bIns="0" rtlCol="0" anchor="t"/>
          <a:lstStyle/>
          <a:p>
            <a:pPr marL="0" indent="0" algn="ctr">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Delayed emergency response in remote areas</a:t>
            </a:r>
            <a:endParaRPr lang="en-US" sz="1100" dirty="0"/>
          </a:p>
        </p:txBody>
      </p:sp>
      <p:sp>
        <p:nvSpPr>
          <p:cNvPr id="26" name="Text 17"/>
          <p:cNvSpPr/>
          <p:nvPr/>
        </p:nvSpPr>
        <p:spPr>
          <a:xfrm>
            <a:off x="6048970" y="5670471"/>
            <a:ext cx="2601754" cy="465058"/>
          </a:xfrm>
          <a:prstGeom prst="rect">
            <a:avLst/>
          </a:prstGeom>
          <a:noFill/>
          <a:ln/>
        </p:spPr>
        <p:txBody>
          <a:bodyPr wrap="none" lIns="0" tIns="0" rIns="0" bIns="0" rtlCol="0" anchor="t"/>
          <a:lstStyle/>
          <a:p>
            <a:pPr marL="0" indent="0" algn="ctr">
              <a:lnSpc>
                <a:spcPts val="3650"/>
              </a:lnSpc>
              <a:buNone/>
            </a:pPr>
            <a:r>
              <a:rPr lang="en-US" sz="3650" dirty="0">
                <a:solidFill>
                  <a:srgbClr val="CFD0D8"/>
                </a:solidFill>
                <a:latin typeface="Instrument Sans Semi Bold" pitchFamily="34" charset="0"/>
                <a:ea typeface="Instrument Sans Semi Bold" pitchFamily="34" charset="-122"/>
                <a:cs typeface="Instrument Sans Semi Bold" pitchFamily="34" charset="-120"/>
              </a:rPr>
              <a:t>70%</a:t>
            </a:r>
            <a:endParaRPr lang="en-US" sz="3650" dirty="0"/>
          </a:p>
        </p:txBody>
      </p:sp>
      <p:sp>
        <p:nvSpPr>
          <p:cNvPr id="27" name="Text 18"/>
          <p:cNvSpPr/>
          <p:nvPr/>
        </p:nvSpPr>
        <p:spPr>
          <a:xfrm>
            <a:off x="6468904" y="6311503"/>
            <a:ext cx="1761887" cy="220266"/>
          </a:xfrm>
          <a:prstGeom prst="rect">
            <a:avLst/>
          </a:prstGeom>
          <a:noFill/>
          <a:ln/>
        </p:spPr>
        <p:txBody>
          <a:bodyPr wrap="none" lIns="0" tIns="0" rIns="0" bIns="0" rtlCol="0" anchor="t"/>
          <a:lstStyle/>
          <a:p>
            <a:pPr marL="0" indent="0" algn="ctr">
              <a:lnSpc>
                <a:spcPts val="1700"/>
              </a:lnSpc>
              <a:buNone/>
            </a:pPr>
            <a:r>
              <a:rPr lang="en-US" sz="1350" dirty="0">
                <a:solidFill>
                  <a:srgbClr val="CFD0D8"/>
                </a:solidFill>
                <a:latin typeface="Instrument Sans Semi Bold" pitchFamily="34" charset="0"/>
                <a:ea typeface="Instrument Sans Semi Bold" pitchFamily="34" charset="-122"/>
                <a:cs typeface="Instrument Sans Semi Bold" pitchFamily="34" charset="-120"/>
              </a:rPr>
              <a:t>Repeat Locations</a:t>
            </a:r>
            <a:endParaRPr lang="en-US" sz="1350" dirty="0"/>
          </a:p>
        </p:txBody>
      </p:sp>
      <p:sp>
        <p:nvSpPr>
          <p:cNvPr id="28" name="Text 19"/>
          <p:cNvSpPr/>
          <p:nvPr/>
        </p:nvSpPr>
        <p:spPr>
          <a:xfrm>
            <a:off x="6048970" y="6616303"/>
            <a:ext cx="2601754" cy="451009"/>
          </a:xfrm>
          <a:prstGeom prst="rect">
            <a:avLst/>
          </a:prstGeom>
          <a:noFill/>
          <a:ln/>
        </p:spPr>
        <p:txBody>
          <a:bodyPr wrap="square" lIns="0" tIns="0" rIns="0" bIns="0" rtlCol="0" anchor="t"/>
          <a:lstStyle/>
          <a:p>
            <a:pPr marL="0" indent="0" algn="ctr">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Accidents occurring at the same danger spots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525661" y="1131094"/>
            <a:ext cx="968573" cy="282178"/>
          </a:xfrm>
          <a:prstGeom prst="roundRect">
            <a:avLst>
              <a:gd name="adj" fmla="val 17885"/>
            </a:avLst>
          </a:prstGeom>
          <a:solidFill>
            <a:srgbClr val="252528"/>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672" y="1212056"/>
            <a:ext cx="120134" cy="120134"/>
          </a:xfrm>
          <a:prstGeom prst="rect">
            <a:avLst/>
          </a:prstGeom>
        </p:spPr>
      </p:pic>
      <p:sp>
        <p:nvSpPr>
          <p:cNvPr id="5" name="Text 1"/>
          <p:cNvSpPr/>
          <p:nvPr/>
        </p:nvSpPr>
        <p:spPr>
          <a:xfrm>
            <a:off x="795814" y="1176099"/>
            <a:ext cx="608409" cy="192167"/>
          </a:xfrm>
          <a:prstGeom prst="rect">
            <a:avLst/>
          </a:prstGeom>
          <a:noFill/>
          <a:ln/>
        </p:spPr>
        <p:txBody>
          <a:bodyPr wrap="none" lIns="0" tIns="0" rIns="0" bIns="0" rtlCol="0" anchor="t"/>
          <a:lstStyle/>
          <a:p>
            <a:pPr marL="0" indent="0" algn="l">
              <a:lnSpc>
                <a:spcPts val="1500"/>
              </a:lnSpc>
              <a:buNone/>
            </a:pPr>
            <a:r>
              <a:rPr lang="en-US" sz="900" dirty="0">
                <a:solidFill>
                  <a:srgbClr val="CFD0D8"/>
                </a:solidFill>
                <a:latin typeface="Instrument Sans Medium" pitchFamily="34" charset="0"/>
                <a:ea typeface="Instrument Sans Medium" pitchFamily="34" charset="-122"/>
                <a:cs typeface="Instrument Sans Medium" pitchFamily="34" charset="-120"/>
              </a:rPr>
              <a:t>SOLUTION</a:t>
            </a:r>
            <a:endParaRPr lang="en-US" sz="900" dirty="0"/>
          </a:p>
        </p:txBody>
      </p:sp>
      <p:sp>
        <p:nvSpPr>
          <p:cNvPr id="6" name="Text 2"/>
          <p:cNvSpPr/>
          <p:nvPr/>
        </p:nvSpPr>
        <p:spPr>
          <a:xfrm>
            <a:off x="525661" y="1473279"/>
            <a:ext cx="5670113" cy="469344"/>
          </a:xfrm>
          <a:prstGeom prst="rect">
            <a:avLst/>
          </a:prstGeom>
          <a:noFill/>
          <a:ln/>
        </p:spPr>
        <p:txBody>
          <a:bodyPr wrap="none" lIns="0" tIns="0" rIns="0" bIns="0" rtlCol="0" anchor="t"/>
          <a:lstStyle/>
          <a:p>
            <a:pPr marL="0" indent="0" algn="l">
              <a:lnSpc>
                <a:spcPts val="3650"/>
              </a:lnSpc>
              <a:buNone/>
            </a:pPr>
            <a:r>
              <a:rPr lang="en-US" sz="2950" dirty="0">
                <a:solidFill>
                  <a:srgbClr val="CBCCCE"/>
                </a:solidFill>
                <a:latin typeface="Instrument Sans Semi Bold" pitchFamily="34" charset="0"/>
                <a:ea typeface="Instrument Sans Semi Bold" pitchFamily="34" charset="-122"/>
                <a:cs typeface="Instrument Sans Semi Bold" pitchFamily="34" charset="-120"/>
              </a:rPr>
              <a:t>Mountain Road Safety Simulator</a:t>
            </a:r>
            <a:endParaRPr lang="en-US" sz="2950" dirty="0"/>
          </a:p>
        </p:txBody>
      </p:sp>
      <p:sp>
        <p:nvSpPr>
          <p:cNvPr id="7" name="Text 3"/>
          <p:cNvSpPr/>
          <p:nvPr/>
        </p:nvSpPr>
        <p:spPr>
          <a:xfrm>
            <a:off x="525661" y="2167890"/>
            <a:ext cx="8092678" cy="480774"/>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A groundbreaking computer-based simulation platform that creates virtual models of mountain roads to predict and prevent accidents before they occur.</a:t>
            </a:r>
            <a:endParaRPr lang="en-US" sz="1150" dirty="0"/>
          </a:p>
        </p:txBody>
      </p:sp>
      <p:sp>
        <p:nvSpPr>
          <p:cNvPr id="8" name="Shape 4"/>
          <p:cNvSpPr/>
          <p:nvPr/>
        </p:nvSpPr>
        <p:spPr>
          <a:xfrm>
            <a:off x="540901" y="3042880"/>
            <a:ext cx="3971211" cy="1586627"/>
          </a:xfrm>
          <a:prstGeom prst="roundRect">
            <a:avLst>
              <a:gd name="adj" fmla="val 4611"/>
            </a:avLst>
          </a:prstGeom>
          <a:solidFill>
            <a:srgbClr val="2A2A2D">
              <a:alpha val="95000"/>
            </a:srgbClr>
          </a:solidFill>
          <a:ln/>
        </p:spPr>
      </p:sp>
      <p:pic>
        <p:nvPicPr>
          <p:cNvPr id="9" name="Image 2" descr="preencoded.png"/>
          <p:cNvPicPr>
            <a:picLocks noChangeAspect="1"/>
          </p:cNvPicPr>
          <p:nvPr/>
        </p:nvPicPr>
        <p:blipFill>
          <a:blip r:embed="rId6"/>
          <a:stretch>
            <a:fillRect/>
          </a:stretch>
        </p:blipFill>
        <p:spPr>
          <a:xfrm>
            <a:off x="525661" y="3027640"/>
            <a:ext cx="3971211" cy="60960"/>
          </a:xfrm>
          <a:prstGeom prst="rect">
            <a:avLst/>
          </a:prstGeom>
        </p:spPr>
      </p:pic>
      <p:sp>
        <p:nvSpPr>
          <p:cNvPr id="12" name="Text 5"/>
          <p:cNvSpPr/>
          <p:nvPr/>
        </p:nvSpPr>
        <p:spPr>
          <a:xfrm>
            <a:off x="691039" y="3418284"/>
            <a:ext cx="1955244" cy="234672"/>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Instrument Sans Semi Bold" pitchFamily="34" charset="0"/>
                <a:ea typeface="Instrument Sans Semi Bold" pitchFamily="34" charset="-122"/>
                <a:cs typeface="Instrument Sans Semi Bold" pitchFamily="34" charset="-120"/>
              </a:rPr>
              <a:t>Virtual Road Modeling</a:t>
            </a:r>
            <a:endParaRPr lang="en-US" sz="1450" dirty="0"/>
          </a:p>
        </p:txBody>
      </p:sp>
      <p:sp>
        <p:nvSpPr>
          <p:cNvPr id="13" name="Text 6"/>
          <p:cNvSpPr/>
          <p:nvPr/>
        </p:nvSpPr>
        <p:spPr>
          <a:xfrm>
            <a:off x="691039" y="3742968"/>
            <a:ext cx="3640455" cy="721162"/>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Creates precise digital twins of existing mountain roads with all geometric and environmental characteristics</a:t>
            </a:r>
            <a:endParaRPr lang="en-US" sz="1150" dirty="0"/>
          </a:p>
        </p:txBody>
      </p:sp>
      <p:sp>
        <p:nvSpPr>
          <p:cNvPr id="14" name="Shape 7"/>
          <p:cNvSpPr/>
          <p:nvPr/>
        </p:nvSpPr>
        <p:spPr>
          <a:xfrm>
            <a:off x="4647009" y="3042880"/>
            <a:ext cx="3971330" cy="1586627"/>
          </a:xfrm>
          <a:prstGeom prst="roundRect">
            <a:avLst>
              <a:gd name="adj" fmla="val 4611"/>
            </a:avLst>
          </a:prstGeom>
          <a:solidFill>
            <a:srgbClr val="2A2A2D">
              <a:alpha val="95000"/>
            </a:srgbClr>
          </a:solidFill>
          <a:ln/>
        </p:spPr>
      </p:sp>
      <p:pic>
        <p:nvPicPr>
          <p:cNvPr id="15" name="Image 5" descr="preencoded.png"/>
          <p:cNvPicPr>
            <a:picLocks noChangeAspect="1"/>
          </p:cNvPicPr>
          <p:nvPr/>
        </p:nvPicPr>
        <p:blipFill>
          <a:blip r:embed="rId6"/>
          <a:stretch>
            <a:fillRect/>
          </a:stretch>
        </p:blipFill>
        <p:spPr>
          <a:xfrm>
            <a:off x="4647009" y="3027640"/>
            <a:ext cx="3971330" cy="60960"/>
          </a:xfrm>
          <a:prstGeom prst="rect">
            <a:avLst/>
          </a:prstGeom>
        </p:spPr>
      </p:pic>
      <p:pic>
        <p:nvPicPr>
          <p:cNvPr id="16" name="Image 6" descr="preencoded.png"/>
          <p:cNvPicPr>
            <a:picLocks noChangeAspect="1"/>
          </p:cNvPicPr>
          <p:nvPr/>
        </p:nvPicPr>
        <p:blipFill>
          <a:blip r:embed="rId7"/>
          <a:stretch>
            <a:fillRect/>
          </a:stretch>
        </p:blipFill>
        <p:spPr>
          <a:xfrm>
            <a:off x="6407348" y="2817614"/>
            <a:ext cx="450533" cy="450533"/>
          </a:xfrm>
          <a:prstGeom prst="rect">
            <a:avLst/>
          </a:prstGeom>
        </p:spPr>
      </p:pic>
      <p:sp>
        <p:nvSpPr>
          <p:cNvPr id="18" name="Text 8"/>
          <p:cNvSpPr/>
          <p:nvPr/>
        </p:nvSpPr>
        <p:spPr>
          <a:xfrm>
            <a:off x="4812387" y="3418284"/>
            <a:ext cx="2634139" cy="234672"/>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Instrument Sans Semi Bold" pitchFamily="34" charset="0"/>
                <a:ea typeface="Instrument Sans Semi Bold" pitchFamily="34" charset="-122"/>
                <a:cs typeface="Instrument Sans Semi Bold" pitchFamily="34" charset="-120"/>
              </a:rPr>
              <a:t>Vehicle Movement Simulation</a:t>
            </a:r>
            <a:endParaRPr lang="en-US" sz="1450" dirty="0"/>
          </a:p>
        </p:txBody>
      </p:sp>
      <p:sp>
        <p:nvSpPr>
          <p:cNvPr id="19" name="Text 9"/>
          <p:cNvSpPr/>
          <p:nvPr/>
        </p:nvSpPr>
        <p:spPr>
          <a:xfrm>
            <a:off x="4812387" y="3742968"/>
            <a:ext cx="3640574" cy="480774"/>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Simulates different vehicle types under various load, speed, and weather conditions</a:t>
            </a:r>
            <a:endParaRPr lang="en-US" sz="1150" dirty="0"/>
          </a:p>
        </p:txBody>
      </p:sp>
      <p:sp>
        <p:nvSpPr>
          <p:cNvPr id="20" name="Shape 10"/>
          <p:cNvSpPr/>
          <p:nvPr/>
        </p:nvSpPr>
        <p:spPr>
          <a:xfrm>
            <a:off x="525661" y="5004911"/>
            <a:ext cx="8092678" cy="1105853"/>
          </a:xfrm>
          <a:prstGeom prst="roundRect">
            <a:avLst>
              <a:gd name="adj" fmla="val 6615"/>
            </a:avLst>
          </a:prstGeom>
          <a:solidFill>
            <a:srgbClr val="2A2A2D">
              <a:alpha val="95000"/>
            </a:srgbClr>
          </a:solidFill>
          <a:ln/>
        </p:spPr>
      </p:sp>
      <p:pic>
        <p:nvPicPr>
          <p:cNvPr id="21" name="Image 8" descr="preencoded.png"/>
          <p:cNvPicPr>
            <a:picLocks noChangeAspect="1"/>
          </p:cNvPicPr>
          <p:nvPr/>
        </p:nvPicPr>
        <p:blipFill>
          <a:blip r:embed="rId8"/>
          <a:stretch>
            <a:fillRect/>
          </a:stretch>
        </p:blipFill>
        <p:spPr>
          <a:xfrm>
            <a:off x="525661" y="4989671"/>
            <a:ext cx="8092678" cy="60960"/>
          </a:xfrm>
          <a:prstGeom prst="rect">
            <a:avLst/>
          </a:prstGeom>
        </p:spPr>
      </p:pic>
      <p:pic>
        <p:nvPicPr>
          <p:cNvPr id="22" name="Image 9" descr="preencoded.png"/>
          <p:cNvPicPr>
            <a:picLocks noChangeAspect="1"/>
          </p:cNvPicPr>
          <p:nvPr/>
        </p:nvPicPr>
        <p:blipFill>
          <a:blip r:embed="rId7"/>
          <a:stretch>
            <a:fillRect/>
          </a:stretch>
        </p:blipFill>
        <p:spPr>
          <a:xfrm>
            <a:off x="4346734" y="4779645"/>
            <a:ext cx="450533" cy="450533"/>
          </a:xfrm>
          <a:prstGeom prst="rect">
            <a:avLst/>
          </a:prstGeom>
        </p:spPr>
      </p:pic>
      <p:pic>
        <p:nvPicPr>
          <p:cNvPr id="23" name="Image 1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1870" y="4914781"/>
            <a:ext cx="180142" cy="180142"/>
          </a:xfrm>
          <a:prstGeom prst="rect">
            <a:avLst/>
          </a:prstGeom>
        </p:spPr>
      </p:pic>
      <p:sp>
        <p:nvSpPr>
          <p:cNvPr id="24" name="Text 11"/>
          <p:cNvSpPr/>
          <p:nvPr/>
        </p:nvSpPr>
        <p:spPr>
          <a:xfrm>
            <a:off x="691039" y="5380315"/>
            <a:ext cx="2120265" cy="234672"/>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Instrument Sans Semi Bold" pitchFamily="34" charset="0"/>
                <a:ea typeface="Instrument Sans Semi Bold" pitchFamily="34" charset="-122"/>
                <a:cs typeface="Instrument Sans Semi Bold" pitchFamily="34" charset="-120"/>
              </a:rPr>
              <a:t>Multi-Hazard Prediction</a:t>
            </a:r>
            <a:endParaRPr lang="en-US" sz="1450" dirty="0"/>
          </a:p>
        </p:txBody>
      </p:sp>
      <p:sp>
        <p:nvSpPr>
          <p:cNvPr id="25" name="Text 12"/>
          <p:cNvSpPr/>
          <p:nvPr/>
        </p:nvSpPr>
        <p:spPr>
          <a:xfrm>
            <a:off x="691039" y="5704999"/>
            <a:ext cx="7761923" cy="240387"/>
          </a:xfrm>
          <a:prstGeom prst="rect">
            <a:avLst/>
          </a:prstGeom>
          <a:noFill/>
          <a:ln/>
        </p:spPr>
        <p:txBody>
          <a:bodyPr wrap="none" lIns="0" tIns="0" rIns="0" bIns="0" rtlCol="0" anchor="t"/>
          <a:lstStyle/>
          <a:p>
            <a:pPr marL="0" indent="0" algn="l">
              <a:lnSpc>
                <a:spcPts val="185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Identifies cliff-fall risk zones, brake failure segments, and landslide-prone areas with precision</a:t>
            </a:r>
            <a:endParaRPr lang="en-US" sz="1150" dirty="0"/>
          </a:p>
        </p:txBody>
      </p:sp>
      <p:sp>
        <p:nvSpPr>
          <p:cNvPr id="26" name="Text 13"/>
          <p:cNvSpPr/>
          <p:nvPr/>
        </p:nvSpPr>
        <p:spPr>
          <a:xfrm>
            <a:off x="750927" y="6448663"/>
            <a:ext cx="7867412" cy="480774"/>
          </a:xfrm>
          <a:prstGeom prst="rect">
            <a:avLst/>
          </a:prstGeom>
          <a:noFill/>
          <a:ln/>
        </p:spPr>
        <p:txBody>
          <a:bodyPr wrap="square" lIns="0" tIns="0" rIns="0" bIns="0" rtlCol="0" anchor="t"/>
          <a:lstStyle/>
          <a:p>
            <a:pPr marL="0" indent="0" algn="l">
              <a:lnSpc>
                <a:spcPts val="1850"/>
              </a:lnSpc>
              <a:buNone/>
            </a:pPr>
            <a:r>
              <a:rPr lang="en-US" sz="1150" b="1" dirty="0">
                <a:solidFill>
                  <a:srgbClr val="CFD0D8"/>
                </a:solidFill>
                <a:latin typeface="Instrument Sans Medium" pitchFamily="34" charset="0"/>
                <a:ea typeface="Instrument Sans Medium" pitchFamily="34" charset="-122"/>
                <a:cs typeface="Instrument Sans Medium" pitchFamily="34" charset="-120"/>
              </a:rPr>
              <a:t>Goal:</a:t>
            </a:r>
            <a:r>
              <a:rPr lang="en-US" sz="1150" dirty="0">
                <a:solidFill>
                  <a:srgbClr val="CFD0D8"/>
                </a:solidFill>
                <a:latin typeface="Instrument Sans Medium" pitchFamily="34" charset="0"/>
                <a:ea typeface="Instrument Sans Medium" pitchFamily="34" charset="-122"/>
                <a:cs typeface="Instrument Sans Medium" pitchFamily="34" charset="-120"/>
              </a:rPr>
              <a:t> Shift from reactive response to proactive prevention—saving lives by identifying and mitigating risks before accidents happen.</a:t>
            </a:r>
            <a:endParaRPr lang="en-US" sz="1150" dirty="0"/>
          </a:p>
        </p:txBody>
      </p:sp>
      <p:sp>
        <p:nvSpPr>
          <p:cNvPr id="27" name="Shape 14"/>
          <p:cNvSpPr/>
          <p:nvPr/>
        </p:nvSpPr>
        <p:spPr>
          <a:xfrm>
            <a:off x="525661" y="6279713"/>
            <a:ext cx="15240" cy="818674"/>
          </a:xfrm>
          <a:prstGeom prst="rect">
            <a:avLst/>
          </a:prstGeom>
          <a:solidFill>
            <a:srgbClr val="D5D5D8"/>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181106" y="555427"/>
            <a:ext cx="4834771" cy="507325"/>
          </a:xfrm>
          <a:prstGeom prst="rect">
            <a:avLst/>
          </a:prstGeom>
          <a:noFill/>
          <a:ln/>
        </p:spPr>
        <p:txBody>
          <a:bodyPr wrap="none" lIns="0" tIns="0" rIns="0" bIns="0" rtlCol="0" anchor="t"/>
          <a:lstStyle/>
          <a:p>
            <a:pPr marL="0" indent="0" algn="l">
              <a:lnSpc>
                <a:spcPts val="3950"/>
              </a:lnSpc>
              <a:buNone/>
            </a:pPr>
            <a:r>
              <a:rPr lang="en-US" sz="3150" dirty="0">
                <a:solidFill>
                  <a:srgbClr val="CBCCCE"/>
                </a:solidFill>
                <a:latin typeface="Instrument Sans Semi Bold" pitchFamily="34" charset="0"/>
                <a:ea typeface="Instrument Sans Semi Bold" pitchFamily="34" charset="-122"/>
                <a:cs typeface="Instrument Sans Semi Bold" pitchFamily="34" charset="-120"/>
              </a:rPr>
              <a:t>How the Simulator Works</a:t>
            </a:r>
            <a:endParaRPr lang="en-US" sz="3150" dirty="0"/>
          </a:p>
        </p:txBody>
      </p:sp>
      <p:sp>
        <p:nvSpPr>
          <p:cNvPr id="3" name="Text 1"/>
          <p:cNvSpPr/>
          <p:nvPr/>
        </p:nvSpPr>
        <p:spPr>
          <a:xfrm>
            <a:off x="2181106" y="1387435"/>
            <a:ext cx="10268069"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The system follows a systematic process to analyze and predict safety risks across every segment of mountain roads.</a:t>
            </a:r>
            <a:endParaRPr lang="en-US" sz="1250" dirty="0"/>
          </a:p>
        </p:txBody>
      </p:sp>
      <p:pic>
        <p:nvPicPr>
          <p:cNvPr id="4" name="Image 0" descr="preencoded.png"/>
          <p:cNvPicPr>
            <a:picLocks noChangeAspect="1"/>
          </p:cNvPicPr>
          <p:nvPr/>
        </p:nvPicPr>
        <p:blipFill>
          <a:blip r:embed="rId3"/>
          <a:stretch>
            <a:fillRect/>
          </a:stretch>
        </p:blipFill>
        <p:spPr>
          <a:xfrm>
            <a:off x="2181106" y="1829753"/>
            <a:ext cx="811649" cy="974050"/>
          </a:xfrm>
          <a:prstGeom prst="rect">
            <a:avLst/>
          </a:prstGeom>
        </p:spPr>
      </p:pic>
      <p:sp>
        <p:nvSpPr>
          <p:cNvPr id="5" name="Text 2"/>
          <p:cNvSpPr/>
          <p:nvPr/>
        </p:nvSpPr>
        <p:spPr>
          <a:xfrm>
            <a:off x="3155037" y="1992035"/>
            <a:ext cx="2029182"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Digital Twin Creation</a:t>
            </a:r>
            <a:endParaRPr lang="en-US" sz="1550" dirty="0"/>
          </a:p>
        </p:txBody>
      </p:sp>
      <p:sp>
        <p:nvSpPr>
          <p:cNvPr id="6" name="Text 3"/>
          <p:cNvSpPr/>
          <p:nvPr/>
        </p:nvSpPr>
        <p:spPr>
          <a:xfrm>
            <a:off x="3155037" y="2343031"/>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Build a comprehensive virtual model of the mountain road with accurate slope, curve radius, and width data</a:t>
            </a:r>
            <a:endParaRPr lang="en-US" sz="1250" dirty="0"/>
          </a:p>
        </p:txBody>
      </p:sp>
      <p:pic>
        <p:nvPicPr>
          <p:cNvPr id="7" name="Image 1" descr="preencoded.png"/>
          <p:cNvPicPr>
            <a:picLocks noChangeAspect="1"/>
          </p:cNvPicPr>
          <p:nvPr/>
        </p:nvPicPr>
        <p:blipFill>
          <a:blip r:embed="rId4"/>
          <a:stretch>
            <a:fillRect/>
          </a:stretch>
        </p:blipFill>
        <p:spPr>
          <a:xfrm>
            <a:off x="2181106" y="2803803"/>
            <a:ext cx="811649" cy="974050"/>
          </a:xfrm>
          <a:prstGeom prst="rect">
            <a:avLst/>
          </a:prstGeom>
        </p:spPr>
      </p:pic>
      <p:sp>
        <p:nvSpPr>
          <p:cNvPr id="8" name="Text 4"/>
          <p:cNvSpPr/>
          <p:nvPr/>
        </p:nvSpPr>
        <p:spPr>
          <a:xfrm>
            <a:off x="3155037" y="2966085"/>
            <a:ext cx="2029182"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Vehicle Simulation</a:t>
            </a:r>
            <a:endParaRPr lang="en-US" sz="1550" dirty="0"/>
          </a:p>
        </p:txBody>
      </p:sp>
      <p:sp>
        <p:nvSpPr>
          <p:cNvPr id="9" name="Text 5"/>
          <p:cNvSpPr/>
          <p:nvPr/>
        </p:nvSpPr>
        <p:spPr>
          <a:xfrm>
            <a:off x="3155037" y="3317081"/>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Simulate movement of cars, buses, and trucks with varying loads and speeds on the virtual road</a:t>
            </a:r>
            <a:endParaRPr lang="en-US" sz="1250" dirty="0"/>
          </a:p>
        </p:txBody>
      </p:sp>
      <p:pic>
        <p:nvPicPr>
          <p:cNvPr id="10" name="Image 2" descr="preencoded.png"/>
          <p:cNvPicPr>
            <a:picLocks noChangeAspect="1"/>
          </p:cNvPicPr>
          <p:nvPr/>
        </p:nvPicPr>
        <p:blipFill>
          <a:blip r:embed="rId5"/>
          <a:stretch>
            <a:fillRect/>
          </a:stretch>
        </p:blipFill>
        <p:spPr>
          <a:xfrm>
            <a:off x="2181106" y="3777853"/>
            <a:ext cx="811649" cy="974050"/>
          </a:xfrm>
          <a:prstGeom prst="rect">
            <a:avLst/>
          </a:prstGeom>
        </p:spPr>
      </p:pic>
      <p:sp>
        <p:nvSpPr>
          <p:cNvPr id="11" name="Text 6"/>
          <p:cNvSpPr/>
          <p:nvPr/>
        </p:nvSpPr>
        <p:spPr>
          <a:xfrm>
            <a:off x="3155037" y="3940135"/>
            <a:ext cx="2029182"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Brake &amp; Load Testing</a:t>
            </a:r>
            <a:endParaRPr lang="en-US" sz="1550" dirty="0"/>
          </a:p>
        </p:txBody>
      </p:sp>
      <p:sp>
        <p:nvSpPr>
          <p:cNvPr id="12" name="Text 7"/>
          <p:cNvSpPr/>
          <p:nvPr/>
        </p:nvSpPr>
        <p:spPr>
          <a:xfrm>
            <a:off x="3155037" y="4291132"/>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Model downhill braking behavior, heat buildup, and potential brake failure scenarios under different conditions</a:t>
            </a:r>
            <a:endParaRPr lang="en-US" sz="1250" dirty="0"/>
          </a:p>
        </p:txBody>
      </p:sp>
      <p:pic>
        <p:nvPicPr>
          <p:cNvPr id="13" name="Image 3" descr="preencoded.png"/>
          <p:cNvPicPr>
            <a:picLocks noChangeAspect="1"/>
          </p:cNvPicPr>
          <p:nvPr/>
        </p:nvPicPr>
        <p:blipFill>
          <a:blip r:embed="rId6"/>
          <a:stretch>
            <a:fillRect/>
          </a:stretch>
        </p:blipFill>
        <p:spPr>
          <a:xfrm>
            <a:off x="2181106" y="4751903"/>
            <a:ext cx="811649" cy="974050"/>
          </a:xfrm>
          <a:prstGeom prst="rect">
            <a:avLst/>
          </a:prstGeom>
        </p:spPr>
      </p:pic>
      <p:sp>
        <p:nvSpPr>
          <p:cNvPr id="14" name="Text 8"/>
          <p:cNvSpPr/>
          <p:nvPr/>
        </p:nvSpPr>
        <p:spPr>
          <a:xfrm>
            <a:off x="3155037" y="4914186"/>
            <a:ext cx="2378869"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Weather Impact Analysis</a:t>
            </a:r>
            <a:endParaRPr lang="en-US" sz="1550" dirty="0"/>
          </a:p>
        </p:txBody>
      </p:sp>
      <p:sp>
        <p:nvSpPr>
          <p:cNvPr id="15" name="Text 9"/>
          <p:cNvSpPr/>
          <p:nvPr/>
        </p:nvSpPr>
        <p:spPr>
          <a:xfrm>
            <a:off x="3155037" y="5265182"/>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Simulate rainfall patterns and calculate landslide probability for each road segment based on soil and slope data</a:t>
            </a:r>
            <a:endParaRPr lang="en-US" sz="1250" dirty="0"/>
          </a:p>
        </p:txBody>
      </p:sp>
      <p:pic>
        <p:nvPicPr>
          <p:cNvPr id="16" name="Image 4" descr="preencoded.png"/>
          <p:cNvPicPr>
            <a:picLocks noChangeAspect="1"/>
          </p:cNvPicPr>
          <p:nvPr/>
        </p:nvPicPr>
        <p:blipFill>
          <a:blip r:embed="rId7"/>
          <a:stretch>
            <a:fillRect/>
          </a:stretch>
        </p:blipFill>
        <p:spPr>
          <a:xfrm>
            <a:off x="2181106" y="5725954"/>
            <a:ext cx="811649" cy="974050"/>
          </a:xfrm>
          <a:prstGeom prst="rect">
            <a:avLst/>
          </a:prstGeom>
        </p:spPr>
      </p:pic>
      <p:sp>
        <p:nvSpPr>
          <p:cNvPr id="17" name="Text 10"/>
          <p:cNvSpPr/>
          <p:nvPr/>
        </p:nvSpPr>
        <p:spPr>
          <a:xfrm>
            <a:off x="3155037" y="5888236"/>
            <a:ext cx="2029182"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Risk Calculation</a:t>
            </a:r>
            <a:endParaRPr lang="en-US" sz="1550" dirty="0"/>
          </a:p>
        </p:txBody>
      </p:sp>
      <p:sp>
        <p:nvSpPr>
          <p:cNvPr id="18" name="Text 11"/>
          <p:cNvSpPr/>
          <p:nvPr/>
        </p:nvSpPr>
        <p:spPr>
          <a:xfrm>
            <a:off x="3155037" y="6239232"/>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Compute comprehensive risk scores for every road segment using physics-based models and historical patterns</a:t>
            </a:r>
            <a:endParaRPr lang="en-US" sz="1250" dirty="0"/>
          </a:p>
        </p:txBody>
      </p:sp>
      <p:pic>
        <p:nvPicPr>
          <p:cNvPr id="19" name="Image 5" descr="preencoded.png"/>
          <p:cNvPicPr>
            <a:picLocks noChangeAspect="1"/>
          </p:cNvPicPr>
          <p:nvPr/>
        </p:nvPicPr>
        <p:blipFill>
          <a:blip r:embed="rId8"/>
          <a:stretch>
            <a:fillRect/>
          </a:stretch>
        </p:blipFill>
        <p:spPr>
          <a:xfrm>
            <a:off x="2181106" y="6700004"/>
            <a:ext cx="811649" cy="974050"/>
          </a:xfrm>
          <a:prstGeom prst="rect">
            <a:avLst/>
          </a:prstGeom>
        </p:spPr>
      </p:pic>
      <p:sp>
        <p:nvSpPr>
          <p:cNvPr id="20" name="Text 12"/>
          <p:cNvSpPr/>
          <p:nvPr/>
        </p:nvSpPr>
        <p:spPr>
          <a:xfrm>
            <a:off x="3155037" y="6862286"/>
            <a:ext cx="2029182" cy="253603"/>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Visual Risk Mapping</a:t>
            </a:r>
            <a:endParaRPr lang="en-US" sz="1550" dirty="0"/>
          </a:p>
        </p:txBody>
      </p:sp>
      <p:sp>
        <p:nvSpPr>
          <p:cNvPr id="21" name="Text 13"/>
          <p:cNvSpPr/>
          <p:nvPr/>
        </p:nvSpPr>
        <p:spPr>
          <a:xfrm>
            <a:off x="3155037" y="7213283"/>
            <a:ext cx="9294138" cy="259794"/>
          </a:xfrm>
          <a:prstGeom prst="rect">
            <a:avLst/>
          </a:prstGeom>
          <a:noFill/>
          <a:ln/>
        </p:spPr>
        <p:txBody>
          <a:bodyPr wrap="non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Generate intuitive risk maps with color-coded zones: red for high danger, yellow for moderate risk, green for safe</a:t>
            </a:r>
            <a:endParaRPr lang="en-US" sz="1250" dirty="0"/>
          </a:p>
        </p:txBody>
      </p:sp>
      <p:pic>
        <p:nvPicPr>
          <p:cNvPr id="23" name="Picture 22">
            <a:extLst>
              <a:ext uri="{FF2B5EF4-FFF2-40B4-BE49-F238E27FC236}">
                <a16:creationId xmlns:a16="http://schemas.microsoft.com/office/drawing/2014/main" id="{3E460CBD-BF03-2162-2F94-B1E9D8069331}"/>
              </a:ext>
            </a:extLst>
          </p:cNvPr>
          <p:cNvPicPr>
            <a:picLocks noChangeAspect="1"/>
          </p:cNvPicPr>
          <p:nvPr/>
        </p:nvPicPr>
        <p:blipFill>
          <a:blip r:embed="rId9"/>
          <a:stretch>
            <a:fillRect/>
          </a:stretch>
        </p:blipFill>
        <p:spPr>
          <a:xfrm>
            <a:off x="12676012" y="7639472"/>
            <a:ext cx="1933845" cy="571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656159" y="494348"/>
            <a:ext cx="5485328" cy="559118"/>
          </a:xfrm>
          <a:prstGeom prst="rect">
            <a:avLst/>
          </a:prstGeom>
          <a:noFill/>
          <a:ln/>
        </p:spPr>
        <p:txBody>
          <a:bodyPr wrap="none" lIns="0" tIns="0" rIns="0" bIns="0" rtlCol="0" anchor="t"/>
          <a:lstStyle/>
          <a:p>
            <a:pPr marL="0" indent="0" algn="l">
              <a:lnSpc>
                <a:spcPts val="4400"/>
              </a:lnSpc>
              <a:buNone/>
            </a:pPr>
            <a:r>
              <a:rPr lang="en-US" sz="3500" dirty="0">
                <a:solidFill>
                  <a:srgbClr val="CBCCCE"/>
                </a:solidFill>
                <a:latin typeface="Instrument Sans Semi Bold" pitchFamily="34" charset="0"/>
                <a:ea typeface="Instrument Sans Semi Bold" pitchFamily="34" charset="-122"/>
                <a:cs typeface="Instrument Sans Semi Bold" pitchFamily="34" charset="-120"/>
              </a:rPr>
              <a:t>Technical Implementation</a:t>
            </a:r>
            <a:endParaRPr lang="en-US" sz="3500" dirty="0"/>
          </a:p>
        </p:txBody>
      </p:sp>
      <p:sp>
        <p:nvSpPr>
          <p:cNvPr id="3" name="Text 1"/>
          <p:cNvSpPr/>
          <p:nvPr/>
        </p:nvSpPr>
        <p:spPr>
          <a:xfrm>
            <a:off x="1656159" y="1411248"/>
            <a:ext cx="178832" cy="223599"/>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Instrument Sans Light" pitchFamily="34" charset="0"/>
                <a:ea typeface="Instrument Sans Light" pitchFamily="34" charset="-122"/>
                <a:cs typeface="Instrument Sans Light" pitchFamily="34" charset="-120"/>
              </a:rPr>
              <a:t>01</a:t>
            </a:r>
            <a:endParaRPr lang="en-US" sz="1400" dirty="0"/>
          </a:p>
        </p:txBody>
      </p:sp>
      <p:pic>
        <p:nvPicPr>
          <p:cNvPr id="4" name="Image 0" descr="preencoded.png"/>
          <p:cNvPicPr>
            <a:picLocks noChangeAspect="1"/>
          </p:cNvPicPr>
          <p:nvPr/>
        </p:nvPicPr>
        <p:blipFill>
          <a:blip r:embed="rId3"/>
          <a:stretch>
            <a:fillRect/>
          </a:stretch>
        </p:blipFill>
        <p:spPr>
          <a:xfrm>
            <a:off x="1656159" y="1692354"/>
            <a:ext cx="3653433" cy="22860"/>
          </a:xfrm>
          <a:prstGeom prst="rect">
            <a:avLst/>
          </a:prstGeom>
        </p:spPr>
      </p:pic>
      <p:sp>
        <p:nvSpPr>
          <p:cNvPr id="5" name="Text 2"/>
          <p:cNvSpPr/>
          <p:nvPr/>
        </p:nvSpPr>
        <p:spPr>
          <a:xfrm>
            <a:off x="1656159" y="1827490"/>
            <a:ext cx="2442448" cy="279559"/>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Data Collection &amp; Input</a:t>
            </a:r>
            <a:endParaRPr lang="en-US" sz="1750" dirty="0"/>
          </a:p>
        </p:txBody>
      </p:sp>
      <p:sp>
        <p:nvSpPr>
          <p:cNvPr id="6" name="Text 3"/>
          <p:cNvSpPr/>
          <p:nvPr/>
        </p:nvSpPr>
        <p:spPr>
          <a:xfrm>
            <a:off x="1656159" y="2214324"/>
            <a:ext cx="3653433" cy="858679"/>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Gather road geometry data, vehicle specifications, and environmental conditions</a:t>
            </a:r>
            <a:endParaRPr lang="en-US" sz="1400" dirty="0"/>
          </a:p>
        </p:txBody>
      </p:sp>
      <p:sp>
        <p:nvSpPr>
          <p:cNvPr id="7" name="Text 4"/>
          <p:cNvSpPr/>
          <p:nvPr/>
        </p:nvSpPr>
        <p:spPr>
          <a:xfrm>
            <a:off x="5488424" y="1411248"/>
            <a:ext cx="178832" cy="223599"/>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Instrument Sans Light" pitchFamily="34" charset="0"/>
                <a:ea typeface="Instrument Sans Light" pitchFamily="34" charset="-122"/>
                <a:cs typeface="Instrument Sans Light" pitchFamily="34" charset="-120"/>
              </a:rPr>
              <a:t>02</a:t>
            </a:r>
            <a:endParaRPr lang="en-US" sz="1400" dirty="0"/>
          </a:p>
        </p:txBody>
      </p:sp>
      <p:pic>
        <p:nvPicPr>
          <p:cNvPr id="8" name="Image 1" descr="preencoded.png"/>
          <p:cNvPicPr>
            <a:picLocks noChangeAspect="1"/>
          </p:cNvPicPr>
          <p:nvPr/>
        </p:nvPicPr>
        <p:blipFill>
          <a:blip r:embed="rId3"/>
          <a:stretch>
            <a:fillRect/>
          </a:stretch>
        </p:blipFill>
        <p:spPr>
          <a:xfrm>
            <a:off x="5488424" y="1710214"/>
            <a:ext cx="3653433" cy="22860"/>
          </a:xfrm>
          <a:prstGeom prst="rect">
            <a:avLst/>
          </a:prstGeom>
        </p:spPr>
      </p:pic>
      <p:sp>
        <p:nvSpPr>
          <p:cNvPr id="9" name="Text 5"/>
          <p:cNvSpPr/>
          <p:nvPr/>
        </p:nvSpPr>
        <p:spPr>
          <a:xfrm>
            <a:off x="5488424" y="1827490"/>
            <a:ext cx="3392091" cy="279559"/>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Simulation Engine Development</a:t>
            </a:r>
            <a:endParaRPr lang="en-US" sz="1750" dirty="0"/>
          </a:p>
        </p:txBody>
      </p:sp>
      <p:sp>
        <p:nvSpPr>
          <p:cNvPr id="10" name="Text 6"/>
          <p:cNvSpPr/>
          <p:nvPr/>
        </p:nvSpPr>
        <p:spPr>
          <a:xfrm>
            <a:off x="5488424" y="2214324"/>
            <a:ext cx="3653433" cy="572453"/>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Build physics-based models for vehicle dynamics and hazard prediction</a:t>
            </a:r>
            <a:endParaRPr lang="en-US" sz="1400" dirty="0"/>
          </a:p>
        </p:txBody>
      </p:sp>
      <p:sp>
        <p:nvSpPr>
          <p:cNvPr id="11" name="Text 7"/>
          <p:cNvSpPr/>
          <p:nvPr/>
        </p:nvSpPr>
        <p:spPr>
          <a:xfrm>
            <a:off x="9320689" y="1411248"/>
            <a:ext cx="178832" cy="223599"/>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Instrument Sans Light" pitchFamily="34" charset="0"/>
                <a:ea typeface="Instrument Sans Light" pitchFamily="34" charset="-122"/>
                <a:cs typeface="Instrument Sans Light" pitchFamily="34" charset="-120"/>
              </a:rPr>
              <a:t>03</a:t>
            </a:r>
            <a:endParaRPr lang="en-US" sz="1400" dirty="0"/>
          </a:p>
        </p:txBody>
      </p:sp>
      <p:pic>
        <p:nvPicPr>
          <p:cNvPr id="12" name="Image 2" descr="preencoded.png"/>
          <p:cNvPicPr>
            <a:picLocks noChangeAspect="1"/>
          </p:cNvPicPr>
          <p:nvPr/>
        </p:nvPicPr>
        <p:blipFill>
          <a:blip r:embed="rId3"/>
          <a:stretch>
            <a:fillRect/>
          </a:stretch>
        </p:blipFill>
        <p:spPr>
          <a:xfrm>
            <a:off x="9320689" y="1710214"/>
            <a:ext cx="3653552" cy="22860"/>
          </a:xfrm>
          <a:prstGeom prst="rect">
            <a:avLst/>
          </a:prstGeom>
        </p:spPr>
      </p:pic>
      <p:sp>
        <p:nvSpPr>
          <p:cNvPr id="13" name="Text 8"/>
          <p:cNvSpPr/>
          <p:nvPr/>
        </p:nvSpPr>
        <p:spPr>
          <a:xfrm>
            <a:off x="9320689" y="1827490"/>
            <a:ext cx="2554248" cy="279559"/>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Risk Analysis &amp; Mapping</a:t>
            </a:r>
            <a:endParaRPr lang="en-US" sz="1750" dirty="0"/>
          </a:p>
        </p:txBody>
      </p:sp>
      <p:sp>
        <p:nvSpPr>
          <p:cNvPr id="14" name="Text 9"/>
          <p:cNvSpPr/>
          <p:nvPr/>
        </p:nvSpPr>
        <p:spPr>
          <a:xfrm>
            <a:off x="9320689" y="2214324"/>
            <a:ext cx="3653552" cy="572453"/>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Process simulations to generate actionable safety insights and visualizations</a:t>
            </a:r>
            <a:endParaRPr lang="en-US" sz="1400" dirty="0"/>
          </a:p>
        </p:txBody>
      </p:sp>
      <p:sp>
        <p:nvSpPr>
          <p:cNvPr id="15" name="Text 10"/>
          <p:cNvSpPr/>
          <p:nvPr/>
        </p:nvSpPr>
        <p:spPr>
          <a:xfrm>
            <a:off x="1656159" y="3587234"/>
            <a:ext cx="2236708" cy="279559"/>
          </a:xfrm>
          <a:prstGeom prst="rect">
            <a:avLst/>
          </a:prstGeom>
          <a:noFill/>
          <a:ln/>
        </p:spPr>
        <p:txBody>
          <a:bodyPr wrap="none" lIns="0" tIns="0" rIns="0" bIns="0" rtlCol="0" anchor="t"/>
          <a:lstStyle/>
          <a:p>
            <a:pPr marL="0" indent="0" algn="l">
              <a:lnSpc>
                <a:spcPts val="2200"/>
              </a:lnSpc>
              <a:buNone/>
            </a:pPr>
            <a:r>
              <a:rPr lang="en-US" sz="1750" dirty="0">
                <a:solidFill>
                  <a:srgbClr val="CBCCCE"/>
                </a:solidFill>
                <a:latin typeface="Instrument Sans Semi Bold" pitchFamily="34" charset="0"/>
                <a:ea typeface="Instrument Sans Semi Bold" pitchFamily="34" charset="-122"/>
                <a:cs typeface="Instrument Sans Semi Bold" pitchFamily="34" charset="-120"/>
              </a:rPr>
              <a:t>Input Data</a:t>
            </a:r>
            <a:endParaRPr lang="en-US" sz="1750" dirty="0"/>
          </a:p>
        </p:txBody>
      </p:sp>
      <p:sp>
        <p:nvSpPr>
          <p:cNvPr id="16" name="Text 11"/>
          <p:cNvSpPr/>
          <p:nvPr/>
        </p:nvSpPr>
        <p:spPr>
          <a:xfrm>
            <a:off x="1656159" y="4045625"/>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Road slope angles and grades</a:t>
            </a:r>
            <a:endParaRPr lang="en-US" sz="1400" dirty="0"/>
          </a:p>
        </p:txBody>
      </p:sp>
      <p:sp>
        <p:nvSpPr>
          <p:cNvPr id="17" name="Text 12"/>
          <p:cNvSpPr/>
          <p:nvPr/>
        </p:nvSpPr>
        <p:spPr>
          <a:xfrm>
            <a:off x="1656159" y="4394478"/>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Curve radius and banking</a:t>
            </a:r>
            <a:endParaRPr lang="en-US" sz="1400" dirty="0"/>
          </a:p>
        </p:txBody>
      </p:sp>
      <p:sp>
        <p:nvSpPr>
          <p:cNvPr id="18" name="Text 13"/>
          <p:cNvSpPr/>
          <p:nvPr/>
        </p:nvSpPr>
        <p:spPr>
          <a:xfrm>
            <a:off x="1656159" y="4743331"/>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Road width and shoulder space</a:t>
            </a:r>
            <a:endParaRPr lang="en-US" sz="1400" dirty="0"/>
          </a:p>
        </p:txBody>
      </p:sp>
      <p:sp>
        <p:nvSpPr>
          <p:cNvPr id="19" name="Text 14"/>
          <p:cNvSpPr/>
          <p:nvPr/>
        </p:nvSpPr>
        <p:spPr>
          <a:xfrm>
            <a:off x="1656159" y="5092184"/>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Vehicle weight classifications</a:t>
            </a:r>
            <a:endParaRPr lang="en-US" sz="1400" dirty="0"/>
          </a:p>
        </p:txBody>
      </p:sp>
      <p:sp>
        <p:nvSpPr>
          <p:cNvPr id="20" name="Text 15"/>
          <p:cNvSpPr/>
          <p:nvPr/>
        </p:nvSpPr>
        <p:spPr>
          <a:xfrm>
            <a:off x="1656159" y="5441037"/>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Speed patterns and limits</a:t>
            </a:r>
            <a:endParaRPr lang="en-US" sz="1400" dirty="0"/>
          </a:p>
        </p:txBody>
      </p:sp>
      <p:sp>
        <p:nvSpPr>
          <p:cNvPr id="21" name="Text 16"/>
          <p:cNvSpPr/>
          <p:nvPr/>
        </p:nvSpPr>
        <p:spPr>
          <a:xfrm>
            <a:off x="1656159" y="5789890"/>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Rainfall intensity and frequency</a:t>
            </a:r>
            <a:endParaRPr lang="en-US" sz="1400" dirty="0"/>
          </a:p>
        </p:txBody>
      </p:sp>
      <p:sp>
        <p:nvSpPr>
          <p:cNvPr id="22" name="Text 17"/>
          <p:cNvSpPr/>
          <p:nvPr/>
        </p:nvSpPr>
        <p:spPr>
          <a:xfrm>
            <a:off x="1656159" y="6138743"/>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Soil composition data</a:t>
            </a:r>
            <a:endParaRPr lang="en-US" sz="1400" dirty="0"/>
          </a:p>
        </p:txBody>
      </p:sp>
      <p:sp>
        <p:nvSpPr>
          <p:cNvPr id="23" name="Text 18"/>
          <p:cNvSpPr/>
          <p:nvPr/>
        </p:nvSpPr>
        <p:spPr>
          <a:xfrm>
            <a:off x="5542717" y="3587234"/>
            <a:ext cx="2236708" cy="279559"/>
          </a:xfrm>
          <a:prstGeom prst="rect">
            <a:avLst/>
          </a:prstGeom>
          <a:noFill/>
          <a:ln/>
        </p:spPr>
        <p:txBody>
          <a:bodyPr wrap="none" lIns="0" tIns="0" rIns="0" bIns="0" rtlCol="0" anchor="t"/>
          <a:lstStyle/>
          <a:p>
            <a:pPr marL="0" indent="0" algn="l">
              <a:lnSpc>
                <a:spcPts val="2200"/>
              </a:lnSpc>
              <a:buNone/>
            </a:pPr>
            <a:r>
              <a:rPr lang="en-US" sz="1750" dirty="0">
                <a:solidFill>
                  <a:srgbClr val="CBCCCE"/>
                </a:solidFill>
                <a:latin typeface="Instrument Sans Semi Bold" pitchFamily="34" charset="0"/>
                <a:ea typeface="Instrument Sans Semi Bold" pitchFamily="34" charset="-122"/>
                <a:cs typeface="Instrument Sans Semi Bold" pitchFamily="34" charset="-120"/>
              </a:rPr>
              <a:t>Simulation Logic</a:t>
            </a:r>
            <a:endParaRPr lang="en-US" sz="1750" dirty="0"/>
          </a:p>
        </p:txBody>
      </p:sp>
      <p:sp>
        <p:nvSpPr>
          <p:cNvPr id="24" name="Text 19"/>
          <p:cNvSpPr/>
          <p:nvPr/>
        </p:nvSpPr>
        <p:spPr>
          <a:xfrm>
            <a:off x="5542717" y="4045625"/>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Vehicle stability algorithms</a:t>
            </a:r>
            <a:endParaRPr lang="en-US" sz="1400" dirty="0"/>
          </a:p>
        </p:txBody>
      </p:sp>
      <p:sp>
        <p:nvSpPr>
          <p:cNvPr id="25" name="Text 20"/>
          <p:cNvSpPr/>
          <p:nvPr/>
        </p:nvSpPr>
        <p:spPr>
          <a:xfrm>
            <a:off x="5542717" y="4394478"/>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Brake temperature modeling</a:t>
            </a:r>
            <a:endParaRPr lang="en-US" sz="1400" dirty="0"/>
          </a:p>
        </p:txBody>
      </p:sp>
      <p:sp>
        <p:nvSpPr>
          <p:cNvPr id="26" name="Text 21"/>
          <p:cNvSpPr/>
          <p:nvPr/>
        </p:nvSpPr>
        <p:spPr>
          <a:xfrm>
            <a:off x="5542717" y="4743331"/>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Friction coefficient calculations</a:t>
            </a:r>
            <a:endParaRPr lang="en-US" sz="1400" dirty="0"/>
          </a:p>
        </p:txBody>
      </p:sp>
      <p:sp>
        <p:nvSpPr>
          <p:cNvPr id="27" name="Text 22"/>
          <p:cNvSpPr/>
          <p:nvPr/>
        </p:nvSpPr>
        <p:spPr>
          <a:xfrm>
            <a:off x="5542717" y="5092184"/>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Landslide probability functions</a:t>
            </a:r>
            <a:endParaRPr lang="en-US" sz="1400" dirty="0"/>
          </a:p>
        </p:txBody>
      </p:sp>
      <p:sp>
        <p:nvSpPr>
          <p:cNvPr id="28" name="Text 23"/>
          <p:cNvSpPr/>
          <p:nvPr/>
        </p:nvSpPr>
        <p:spPr>
          <a:xfrm>
            <a:off x="5542717" y="5441037"/>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Load distribution analysis</a:t>
            </a:r>
            <a:endParaRPr lang="en-US" sz="1400" dirty="0"/>
          </a:p>
        </p:txBody>
      </p:sp>
      <p:sp>
        <p:nvSpPr>
          <p:cNvPr id="29" name="Text 24"/>
          <p:cNvSpPr/>
          <p:nvPr/>
        </p:nvSpPr>
        <p:spPr>
          <a:xfrm>
            <a:off x="5542717" y="5789890"/>
            <a:ext cx="3442454"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Visibility and sight distance</a:t>
            </a:r>
            <a:endParaRPr lang="en-US" sz="1400" dirty="0"/>
          </a:p>
        </p:txBody>
      </p:sp>
      <p:sp>
        <p:nvSpPr>
          <p:cNvPr id="30" name="Text 25"/>
          <p:cNvSpPr/>
          <p:nvPr/>
        </p:nvSpPr>
        <p:spPr>
          <a:xfrm>
            <a:off x="9429274" y="3587234"/>
            <a:ext cx="2236708" cy="279559"/>
          </a:xfrm>
          <a:prstGeom prst="rect">
            <a:avLst/>
          </a:prstGeom>
          <a:noFill/>
          <a:ln/>
        </p:spPr>
        <p:txBody>
          <a:bodyPr wrap="none" lIns="0" tIns="0" rIns="0" bIns="0" rtlCol="0" anchor="t"/>
          <a:lstStyle/>
          <a:p>
            <a:pPr marL="0" indent="0" algn="l">
              <a:lnSpc>
                <a:spcPts val="2200"/>
              </a:lnSpc>
              <a:buNone/>
            </a:pPr>
            <a:r>
              <a:rPr lang="en-US" sz="1750" dirty="0">
                <a:solidFill>
                  <a:srgbClr val="CBCCCE"/>
                </a:solidFill>
                <a:latin typeface="Instrument Sans Semi Bold" pitchFamily="34" charset="0"/>
                <a:ea typeface="Instrument Sans Semi Bold" pitchFamily="34" charset="-122"/>
                <a:cs typeface="Instrument Sans Semi Bold" pitchFamily="34" charset="-120"/>
              </a:rPr>
              <a:t>System Output</a:t>
            </a:r>
            <a:endParaRPr lang="en-US" sz="1750" dirty="0"/>
          </a:p>
        </p:txBody>
      </p:sp>
      <p:sp>
        <p:nvSpPr>
          <p:cNvPr id="31" name="Text 26"/>
          <p:cNvSpPr/>
          <p:nvPr/>
        </p:nvSpPr>
        <p:spPr>
          <a:xfrm>
            <a:off x="9429274" y="4045625"/>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Color-coded risk maps</a:t>
            </a:r>
            <a:endParaRPr lang="en-US" sz="1400" dirty="0"/>
          </a:p>
        </p:txBody>
      </p:sp>
      <p:sp>
        <p:nvSpPr>
          <p:cNvPr id="32" name="Text 27"/>
          <p:cNvSpPr/>
          <p:nvPr/>
        </p:nvSpPr>
        <p:spPr>
          <a:xfrm>
            <a:off x="9429274" y="4394478"/>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Segment-level danger ratings</a:t>
            </a:r>
            <a:endParaRPr lang="en-US" sz="1400" dirty="0"/>
          </a:p>
        </p:txBody>
      </p:sp>
      <p:sp>
        <p:nvSpPr>
          <p:cNvPr id="33" name="Text 28"/>
          <p:cNvSpPr/>
          <p:nvPr/>
        </p:nvSpPr>
        <p:spPr>
          <a:xfrm>
            <a:off x="9429274" y="4743331"/>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Warning indicator placement</a:t>
            </a:r>
            <a:endParaRPr lang="en-US" sz="1400" dirty="0"/>
          </a:p>
        </p:txBody>
      </p:sp>
      <p:sp>
        <p:nvSpPr>
          <p:cNvPr id="34" name="Text 29"/>
          <p:cNvSpPr/>
          <p:nvPr/>
        </p:nvSpPr>
        <p:spPr>
          <a:xfrm>
            <a:off x="9429274" y="5092184"/>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Infrastructure recommendations</a:t>
            </a:r>
            <a:endParaRPr lang="en-US" sz="1400" dirty="0"/>
          </a:p>
        </p:txBody>
      </p:sp>
      <p:sp>
        <p:nvSpPr>
          <p:cNvPr id="35" name="Text 30"/>
          <p:cNvSpPr/>
          <p:nvPr/>
        </p:nvSpPr>
        <p:spPr>
          <a:xfrm>
            <a:off x="9429274" y="5441037"/>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Speed limit suggestions</a:t>
            </a:r>
            <a:endParaRPr lang="en-US" sz="1400" dirty="0"/>
          </a:p>
        </p:txBody>
      </p:sp>
      <p:sp>
        <p:nvSpPr>
          <p:cNvPr id="36" name="Text 31"/>
          <p:cNvSpPr/>
          <p:nvPr/>
        </p:nvSpPr>
        <p:spPr>
          <a:xfrm>
            <a:off x="9429274" y="5789890"/>
            <a:ext cx="3559969"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FD0D8"/>
                </a:solidFill>
                <a:latin typeface="Instrument Sans Medium" pitchFamily="34" charset="0"/>
                <a:ea typeface="Instrument Sans Medium" pitchFamily="34" charset="-122"/>
                <a:cs typeface="Instrument Sans Medium" pitchFamily="34" charset="-120"/>
              </a:rPr>
              <a:t>Emergency response planning</a:t>
            </a:r>
            <a:endParaRPr lang="en-US" sz="1400" dirty="0"/>
          </a:p>
        </p:txBody>
      </p:sp>
      <p:sp>
        <p:nvSpPr>
          <p:cNvPr id="37" name="Shape 32"/>
          <p:cNvSpPr/>
          <p:nvPr/>
        </p:nvSpPr>
        <p:spPr>
          <a:xfrm>
            <a:off x="1656159" y="6670953"/>
            <a:ext cx="11318081" cy="1046321"/>
          </a:xfrm>
          <a:prstGeom prst="roundRect">
            <a:avLst>
              <a:gd name="adj" fmla="val 7183"/>
            </a:avLst>
          </a:prstGeom>
          <a:solidFill>
            <a:srgbClr val="252528"/>
          </a:solidFill>
          <a:ln/>
        </p:spPr>
      </p:sp>
      <p:pic>
        <p:nvPicPr>
          <p:cNvPr id="38" name="Image 3" descr="preencoded.png"/>
          <p:cNvPicPr>
            <a:picLocks noChangeAspect="1"/>
          </p:cNvPicPr>
          <p:nvPr/>
        </p:nvPicPr>
        <p:blipFill>
          <a:blip r:embed="rId4"/>
          <a:stretch>
            <a:fillRect/>
          </a:stretch>
        </p:blipFill>
        <p:spPr>
          <a:xfrm>
            <a:off x="1834991" y="6943606"/>
            <a:ext cx="223599" cy="178832"/>
          </a:xfrm>
          <a:prstGeom prst="rect">
            <a:avLst/>
          </a:prstGeom>
        </p:spPr>
      </p:pic>
      <p:sp>
        <p:nvSpPr>
          <p:cNvPr id="39" name="Text 33"/>
          <p:cNvSpPr/>
          <p:nvPr/>
        </p:nvSpPr>
        <p:spPr>
          <a:xfrm>
            <a:off x="2237423" y="6912293"/>
            <a:ext cx="10557986" cy="572453"/>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Instrument Sans Medium" pitchFamily="34" charset="0"/>
                <a:ea typeface="Instrument Sans Medium" pitchFamily="34" charset="-122"/>
                <a:cs typeface="Instrument Sans Medium" pitchFamily="34" charset="-120"/>
              </a:rPr>
              <a:t>The prototype requires no specialized hardware—built entirely using advanced software simulation techniques that can run on standard computing infrastructure.</a:t>
            </a:r>
            <a:endParaRPr lang="en-US" sz="1400" dirty="0"/>
          </a:p>
        </p:txBody>
      </p:sp>
      <p:pic>
        <p:nvPicPr>
          <p:cNvPr id="41" name="Picture 40">
            <a:extLst>
              <a:ext uri="{FF2B5EF4-FFF2-40B4-BE49-F238E27FC236}">
                <a16:creationId xmlns:a16="http://schemas.microsoft.com/office/drawing/2014/main" id="{BD7721E5-D145-927E-EC91-B592A07FA1A7}"/>
              </a:ext>
            </a:extLst>
          </p:cNvPr>
          <p:cNvPicPr>
            <a:picLocks noChangeAspect="1"/>
          </p:cNvPicPr>
          <p:nvPr/>
        </p:nvPicPr>
        <p:blipFill>
          <a:blip r:embed="rId5"/>
          <a:stretch>
            <a:fillRect/>
          </a:stretch>
        </p:blipFill>
        <p:spPr>
          <a:xfrm>
            <a:off x="12795409" y="7717274"/>
            <a:ext cx="1834991" cy="465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37310" y="668655"/>
            <a:ext cx="7512844" cy="590669"/>
          </a:xfrm>
          <a:prstGeom prst="rect">
            <a:avLst/>
          </a:prstGeom>
          <a:noFill/>
          <a:ln/>
        </p:spPr>
        <p:txBody>
          <a:bodyPr wrap="none" lIns="0" tIns="0" rIns="0" bIns="0" rtlCol="0" anchor="t"/>
          <a:lstStyle/>
          <a:p>
            <a:pPr marL="0" indent="0" algn="l">
              <a:lnSpc>
                <a:spcPts val="4650"/>
              </a:lnSpc>
              <a:buNone/>
            </a:pPr>
            <a:r>
              <a:rPr lang="en-US" sz="3700" dirty="0">
                <a:solidFill>
                  <a:srgbClr val="CBCCCE"/>
                </a:solidFill>
                <a:latin typeface="Instrument Sans Semi Bold" pitchFamily="34" charset="0"/>
                <a:ea typeface="Instrument Sans Semi Bold" pitchFamily="34" charset="-122"/>
                <a:cs typeface="Instrument Sans Semi Bold" pitchFamily="34" charset="-120"/>
              </a:rPr>
              <a:t>Real-World Impact &amp; Applications</a:t>
            </a:r>
            <a:endParaRPr lang="en-US" sz="3700" dirty="0"/>
          </a:p>
        </p:txBody>
      </p:sp>
      <p:sp>
        <p:nvSpPr>
          <p:cNvPr id="3" name="Text 1"/>
          <p:cNvSpPr/>
          <p:nvPr/>
        </p:nvSpPr>
        <p:spPr>
          <a:xfrm>
            <a:off x="1337310" y="1873568"/>
            <a:ext cx="4061579" cy="295275"/>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Government &amp; Transport Authorities</a:t>
            </a:r>
            <a:endParaRPr lang="en-US" sz="1850" dirty="0"/>
          </a:p>
        </p:txBody>
      </p:sp>
      <p:sp>
        <p:nvSpPr>
          <p:cNvPr id="4" name="Text 2"/>
          <p:cNvSpPr/>
          <p:nvPr/>
        </p:nvSpPr>
        <p:spPr>
          <a:xfrm>
            <a:off x="1337310" y="2282190"/>
            <a:ext cx="5859661"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Strategic guardrail installation at highest-risk segments</a:t>
            </a:r>
            <a:endParaRPr lang="en-US" sz="1450" dirty="0"/>
          </a:p>
        </p:txBody>
      </p:sp>
      <p:sp>
        <p:nvSpPr>
          <p:cNvPr id="5" name="Text 3"/>
          <p:cNvSpPr/>
          <p:nvPr/>
        </p:nvSpPr>
        <p:spPr>
          <a:xfrm>
            <a:off x="1337310" y="2650688"/>
            <a:ext cx="5859661"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Evidence-based speed control zone placement</a:t>
            </a:r>
            <a:endParaRPr lang="en-US" sz="1450" dirty="0"/>
          </a:p>
        </p:txBody>
      </p:sp>
      <p:sp>
        <p:nvSpPr>
          <p:cNvPr id="6" name="Text 4"/>
          <p:cNvSpPr/>
          <p:nvPr/>
        </p:nvSpPr>
        <p:spPr>
          <a:xfrm>
            <a:off x="1337310" y="3019187"/>
            <a:ext cx="5859661"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Escape ramp planning for brake failure zones</a:t>
            </a:r>
            <a:endParaRPr lang="en-US" sz="1450" dirty="0"/>
          </a:p>
        </p:txBody>
      </p:sp>
      <p:sp>
        <p:nvSpPr>
          <p:cNvPr id="7" name="Text 5"/>
          <p:cNvSpPr/>
          <p:nvPr/>
        </p:nvSpPr>
        <p:spPr>
          <a:xfrm>
            <a:off x="1337310" y="3387685"/>
            <a:ext cx="5859661"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Proactive road closures before predicted landslides</a:t>
            </a:r>
            <a:endParaRPr lang="en-US" sz="1450" dirty="0"/>
          </a:p>
        </p:txBody>
      </p:sp>
      <p:sp>
        <p:nvSpPr>
          <p:cNvPr id="8" name="Text 6"/>
          <p:cNvSpPr/>
          <p:nvPr/>
        </p:nvSpPr>
        <p:spPr>
          <a:xfrm>
            <a:off x="1337310" y="3756184"/>
            <a:ext cx="5859661"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Budget optimization for safety infrastructure</a:t>
            </a:r>
            <a:endParaRPr lang="en-US" sz="1450" dirty="0"/>
          </a:p>
        </p:txBody>
      </p:sp>
      <p:sp>
        <p:nvSpPr>
          <p:cNvPr id="9" name="Text 7"/>
          <p:cNvSpPr/>
          <p:nvPr/>
        </p:nvSpPr>
        <p:spPr>
          <a:xfrm>
            <a:off x="7433191" y="1873568"/>
            <a:ext cx="3056692" cy="295275"/>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Drivers &amp; Vehicle Operators</a:t>
            </a:r>
            <a:endParaRPr lang="en-US" sz="1850" dirty="0"/>
          </a:p>
        </p:txBody>
      </p:sp>
      <p:sp>
        <p:nvSpPr>
          <p:cNvPr id="10" name="Text 8"/>
          <p:cNvSpPr/>
          <p:nvPr/>
        </p:nvSpPr>
        <p:spPr>
          <a:xfrm>
            <a:off x="7433191" y="2282190"/>
            <a:ext cx="5859780" cy="302419"/>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Future Integration Scope</a:t>
            </a:r>
            <a:endParaRPr lang="en-US" sz="1450" dirty="0"/>
          </a:p>
        </p:txBody>
      </p:sp>
      <p:sp>
        <p:nvSpPr>
          <p:cNvPr id="11" name="Text 9"/>
          <p:cNvSpPr/>
          <p:nvPr/>
        </p:nvSpPr>
        <p:spPr>
          <a:xfrm>
            <a:off x="7433191" y="2697956"/>
            <a:ext cx="5859780"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Real-time alerts for upcoming sharp curves</a:t>
            </a:r>
            <a:endParaRPr lang="en-US" sz="1450" dirty="0"/>
          </a:p>
        </p:txBody>
      </p:sp>
      <p:sp>
        <p:nvSpPr>
          <p:cNvPr id="12" name="Text 10"/>
          <p:cNvSpPr/>
          <p:nvPr/>
        </p:nvSpPr>
        <p:spPr>
          <a:xfrm>
            <a:off x="7433191" y="3066455"/>
            <a:ext cx="5859780"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Brake overheating warnings on long descents</a:t>
            </a:r>
            <a:endParaRPr lang="en-US" sz="1450" dirty="0"/>
          </a:p>
        </p:txBody>
      </p:sp>
      <p:sp>
        <p:nvSpPr>
          <p:cNvPr id="13" name="Text 11"/>
          <p:cNvSpPr/>
          <p:nvPr/>
        </p:nvSpPr>
        <p:spPr>
          <a:xfrm>
            <a:off x="7433191" y="3434953"/>
            <a:ext cx="5859780"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Landslide risk notifications during monsoon</a:t>
            </a:r>
            <a:endParaRPr lang="en-US" sz="1450" dirty="0"/>
          </a:p>
        </p:txBody>
      </p:sp>
      <p:sp>
        <p:nvSpPr>
          <p:cNvPr id="14" name="Text 12"/>
          <p:cNvSpPr/>
          <p:nvPr/>
        </p:nvSpPr>
        <p:spPr>
          <a:xfrm>
            <a:off x="7433191" y="3803452"/>
            <a:ext cx="5859780"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Alternative route suggestions for heavy vehicles</a:t>
            </a:r>
            <a:endParaRPr lang="en-US" sz="1450" dirty="0"/>
          </a:p>
        </p:txBody>
      </p:sp>
      <p:sp>
        <p:nvSpPr>
          <p:cNvPr id="15" name="Text 13"/>
          <p:cNvSpPr/>
          <p:nvPr/>
        </p:nvSpPr>
        <p:spPr>
          <a:xfrm>
            <a:off x="7433191" y="4171950"/>
            <a:ext cx="5859780" cy="30241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FD0D8"/>
                </a:solidFill>
                <a:latin typeface="Instrument Sans Medium" pitchFamily="34" charset="0"/>
                <a:ea typeface="Instrument Sans Medium" pitchFamily="34" charset="-122"/>
                <a:cs typeface="Instrument Sans Medium" pitchFamily="34" charset="-120"/>
              </a:rPr>
              <a:t>Speed recommendations for safe navigation</a:t>
            </a:r>
            <a:endParaRPr lang="en-US" sz="1450" dirty="0"/>
          </a:p>
        </p:txBody>
      </p:sp>
      <p:sp>
        <p:nvSpPr>
          <p:cNvPr id="16" name="Shape 14"/>
          <p:cNvSpPr/>
          <p:nvPr/>
        </p:nvSpPr>
        <p:spPr>
          <a:xfrm>
            <a:off x="1337310" y="4781419"/>
            <a:ext cx="11955661" cy="31194"/>
          </a:xfrm>
          <a:prstGeom prst="rect">
            <a:avLst/>
          </a:prstGeom>
          <a:solidFill>
            <a:srgbClr val="CFD0D8">
              <a:alpha val="50000"/>
            </a:srgbClr>
          </a:solidFill>
          <a:ln/>
        </p:spPr>
      </p:sp>
      <p:sp>
        <p:nvSpPr>
          <p:cNvPr id="17" name="Text 15"/>
          <p:cNvSpPr/>
          <p:nvPr/>
        </p:nvSpPr>
        <p:spPr>
          <a:xfrm>
            <a:off x="1337310" y="5095994"/>
            <a:ext cx="3780353" cy="472440"/>
          </a:xfrm>
          <a:prstGeom prst="rect">
            <a:avLst/>
          </a:prstGeom>
          <a:noFill/>
          <a:ln/>
        </p:spPr>
        <p:txBody>
          <a:bodyPr wrap="none" lIns="0" tIns="0" rIns="0" bIns="0" rtlCol="0" anchor="t"/>
          <a:lstStyle/>
          <a:p>
            <a:pPr marL="0" indent="0" algn="l">
              <a:lnSpc>
                <a:spcPts val="3700"/>
              </a:lnSpc>
              <a:buNone/>
            </a:pPr>
            <a:r>
              <a:rPr lang="en-US" sz="2950" dirty="0">
                <a:solidFill>
                  <a:srgbClr val="CBCCCE"/>
                </a:solidFill>
                <a:latin typeface="Instrument Sans Semi Bold" pitchFamily="34" charset="0"/>
                <a:ea typeface="Instrument Sans Semi Bold" pitchFamily="34" charset="-122"/>
                <a:cs typeface="Instrument Sans Semi Bold" pitchFamily="34" charset="-120"/>
              </a:rPr>
              <a:t>Measurable Impact</a:t>
            </a:r>
            <a:endParaRPr lang="en-US" sz="2950" dirty="0"/>
          </a:p>
        </p:txBody>
      </p:sp>
      <p:sp>
        <p:nvSpPr>
          <p:cNvPr id="18" name="Shape 16"/>
          <p:cNvSpPr/>
          <p:nvPr/>
        </p:nvSpPr>
        <p:spPr>
          <a:xfrm>
            <a:off x="1337310" y="5851922"/>
            <a:ext cx="3859173" cy="1709023"/>
          </a:xfrm>
          <a:prstGeom prst="roundRect">
            <a:avLst>
              <a:gd name="adj" fmla="val 4645"/>
            </a:avLst>
          </a:prstGeom>
          <a:solidFill>
            <a:srgbClr val="3D3D42"/>
          </a:solidFill>
          <a:ln w="7620">
            <a:solidFill>
              <a:srgbClr val="56565B"/>
            </a:solidFill>
            <a:prstDash val="solid"/>
          </a:ln>
        </p:spPr>
      </p:sp>
      <p:sp>
        <p:nvSpPr>
          <p:cNvPr id="19" name="Text 17"/>
          <p:cNvSpPr/>
          <p:nvPr/>
        </p:nvSpPr>
        <p:spPr>
          <a:xfrm>
            <a:off x="1533882" y="6048494"/>
            <a:ext cx="2362676" cy="295275"/>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Lives Saved</a:t>
            </a:r>
            <a:endParaRPr lang="en-US" sz="1850" dirty="0"/>
          </a:p>
        </p:txBody>
      </p:sp>
      <p:sp>
        <p:nvSpPr>
          <p:cNvPr id="20" name="Text 18"/>
          <p:cNvSpPr/>
          <p:nvPr/>
        </p:nvSpPr>
        <p:spPr>
          <a:xfrm>
            <a:off x="1533882" y="6457117"/>
            <a:ext cx="3466028" cy="907256"/>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Prevent accidents through early intervention and risk mitigation at identified danger zones</a:t>
            </a:r>
            <a:endParaRPr lang="en-US" sz="1450" dirty="0"/>
          </a:p>
        </p:txBody>
      </p:sp>
      <p:sp>
        <p:nvSpPr>
          <p:cNvPr id="21" name="Shape 19"/>
          <p:cNvSpPr/>
          <p:nvPr/>
        </p:nvSpPr>
        <p:spPr>
          <a:xfrm>
            <a:off x="5385435" y="5851922"/>
            <a:ext cx="3859292" cy="1709023"/>
          </a:xfrm>
          <a:prstGeom prst="roundRect">
            <a:avLst>
              <a:gd name="adj" fmla="val 4645"/>
            </a:avLst>
          </a:prstGeom>
          <a:solidFill>
            <a:srgbClr val="3D3D42"/>
          </a:solidFill>
          <a:ln w="7620">
            <a:solidFill>
              <a:srgbClr val="56565B"/>
            </a:solidFill>
            <a:prstDash val="solid"/>
          </a:ln>
        </p:spPr>
      </p:sp>
      <p:sp>
        <p:nvSpPr>
          <p:cNvPr id="22" name="Text 20"/>
          <p:cNvSpPr/>
          <p:nvPr/>
        </p:nvSpPr>
        <p:spPr>
          <a:xfrm>
            <a:off x="5582007" y="6048494"/>
            <a:ext cx="2362676" cy="295275"/>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Accident Reduction</a:t>
            </a:r>
            <a:endParaRPr lang="en-US" sz="1850" dirty="0"/>
          </a:p>
        </p:txBody>
      </p:sp>
      <p:sp>
        <p:nvSpPr>
          <p:cNvPr id="23" name="Text 21"/>
          <p:cNvSpPr/>
          <p:nvPr/>
        </p:nvSpPr>
        <p:spPr>
          <a:xfrm>
            <a:off x="5582007" y="6457117"/>
            <a:ext cx="3466148" cy="907256"/>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Significant decrease in cliff falls, brake failures, and weather-related incidents on simulated roads</a:t>
            </a:r>
            <a:endParaRPr lang="en-US" sz="1450" dirty="0"/>
          </a:p>
        </p:txBody>
      </p:sp>
      <p:sp>
        <p:nvSpPr>
          <p:cNvPr id="24" name="Shape 22"/>
          <p:cNvSpPr/>
          <p:nvPr/>
        </p:nvSpPr>
        <p:spPr>
          <a:xfrm>
            <a:off x="9433679" y="5851922"/>
            <a:ext cx="3859292" cy="1709023"/>
          </a:xfrm>
          <a:prstGeom prst="roundRect">
            <a:avLst>
              <a:gd name="adj" fmla="val 4645"/>
            </a:avLst>
          </a:prstGeom>
          <a:solidFill>
            <a:srgbClr val="3D3D42"/>
          </a:solidFill>
          <a:ln w="7620">
            <a:solidFill>
              <a:srgbClr val="56565B"/>
            </a:solidFill>
            <a:prstDash val="solid"/>
          </a:ln>
        </p:spPr>
      </p:sp>
      <p:sp>
        <p:nvSpPr>
          <p:cNvPr id="25" name="Text 23"/>
          <p:cNvSpPr/>
          <p:nvPr/>
        </p:nvSpPr>
        <p:spPr>
          <a:xfrm>
            <a:off x="9630251" y="6048494"/>
            <a:ext cx="2362676" cy="295275"/>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Smarter Planning</a:t>
            </a:r>
            <a:endParaRPr lang="en-US" sz="1850" dirty="0"/>
          </a:p>
        </p:txBody>
      </p:sp>
      <p:sp>
        <p:nvSpPr>
          <p:cNvPr id="26" name="Text 24"/>
          <p:cNvSpPr/>
          <p:nvPr/>
        </p:nvSpPr>
        <p:spPr>
          <a:xfrm>
            <a:off x="9630251" y="6457117"/>
            <a:ext cx="3466148" cy="907256"/>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Data-driven infrastructure decisions that maximize safety outcomes and optimize resource allocation</a:t>
            </a:r>
            <a:endParaRPr lang="en-US" sz="1450" dirty="0"/>
          </a:p>
        </p:txBody>
      </p:sp>
      <p:pic>
        <p:nvPicPr>
          <p:cNvPr id="28" name="Picture 27">
            <a:extLst>
              <a:ext uri="{FF2B5EF4-FFF2-40B4-BE49-F238E27FC236}">
                <a16:creationId xmlns:a16="http://schemas.microsoft.com/office/drawing/2014/main" id="{0A95B0CC-F9F8-22C0-6C92-0BC3484E08F4}"/>
              </a:ext>
            </a:extLst>
          </p:cNvPr>
          <p:cNvPicPr>
            <a:picLocks noChangeAspect="1"/>
          </p:cNvPicPr>
          <p:nvPr/>
        </p:nvPicPr>
        <p:blipFill>
          <a:blip r:embed="rId3"/>
          <a:stretch>
            <a:fillRect/>
          </a:stretch>
        </p:blipFill>
        <p:spPr>
          <a:xfrm>
            <a:off x="12890810" y="7736681"/>
            <a:ext cx="1616927" cy="4183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80000"/>
            </a:srgbClr>
          </a:solidFill>
          <a:ln/>
        </p:spPr>
      </p:sp>
      <p:sp>
        <p:nvSpPr>
          <p:cNvPr id="4" name="Text 1"/>
          <p:cNvSpPr/>
          <p:nvPr/>
        </p:nvSpPr>
        <p:spPr>
          <a:xfrm>
            <a:off x="793790" y="1514951"/>
            <a:ext cx="6485096"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A Safer Future, Together</a:t>
            </a:r>
            <a:endParaRPr lang="en-US" sz="4450" dirty="0"/>
          </a:p>
        </p:txBody>
      </p:sp>
      <p:sp>
        <p:nvSpPr>
          <p:cNvPr id="5" name="Text 2"/>
          <p:cNvSpPr/>
          <p:nvPr/>
        </p:nvSpPr>
        <p:spPr>
          <a:xfrm>
            <a:off x="793790" y="2563892"/>
            <a:ext cx="13042821" cy="1956435"/>
          </a:xfrm>
          <a:prstGeom prst="rect">
            <a:avLst/>
          </a:prstGeom>
          <a:noFill/>
          <a:ln/>
        </p:spPr>
        <p:txBody>
          <a:bodyPr wrap="square" lIns="0" tIns="0" rIns="0" bIns="0" rtlCol="0" anchor="t"/>
          <a:lstStyle/>
          <a:p>
            <a:pPr marL="0" indent="0" algn="l">
              <a:lnSpc>
                <a:spcPts val="7700"/>
              </a:lnSpc>
              <a:buNone/>
            </a:pPr>
            <a:r>
              <a:rPr lang="en-US" sz="6150" dirty="0">
                <a:solidFill>
                  <a:srgbClr val="CBCCCE"/>
                </a:solidFill>
                <a:latin typeface="Instrument Sans Semi Bold" pitchFamily="34" charset="0"/>
                <a:ea typeface="Instrument Sans Semi Bold" pitchFamily="34" charset="-122"/>
                <a:cs typeface="Instrument Sans Semi Bold" pitchFamily="34" charset="-120"/>
              </a:rPr>
              <a:t>"An ounce of prevention is worth a pound of cure."</a:t>
            </a:r>
            <a:endParaRPr lang="en-US" sz="6150" dirty="0"/>
          </a:p>
        </p:txBody>
      </p:sp>
      <p:sp>
        <p:nvSpPr>
          <p:cNvPr id="6" name="Text 3"/>
          <p:cNvSpPr/>
          <p:nvPr/>
        </p:nvSpPr>
        <p:spPr>
          <a:xfrm>
            <a:off x="1133951" y="5115639"/>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Benjamin Franklin</a:t>
            </a:r>
            <a:endParaRPr lang="en-US" sz="1750" dirty="0"/>
          </a:p>
        </p:txBody>
      </p:sp>
      <p:sp>
        <p:nvSpPr>
          <p:cNvPr id="7" name="Shape 4"/>
          <p:cNvSpPr/>
          <p:nvPr/>
        </p:nvSpPr>
        <p:spPr>
          <a:xfrm>
            <a:off x="793790" y="4860488"/>
            <a:ext cx="30480" cy="873204"/>
          </a:xfrm>
          <a:prstGeom prst="rect">
            <a:avLst/>
          </a:prstGeom>
          <a:solidFill>
            <a:srgbClr val="D5D5D8"/>
          </a:solidFill>
          <a:ln/>
        </p:spPr>
      </p:sp>
      <p:sp>
        <p:nvSpPr>
          <p:cNvPr id="8" name="Text 5"/>
          <p:cNvSpPr/>
          <p:nvPr/>
        </p:nvSpPr>
        <p:spPr>
          <a:xfrm>
            <a:off x="793790" y="59888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Thank you for your time and attention. We believe this Mountain Road Safety Simulator can transform how we approach road safety, saving countless lives and fostering sustainable development in challenging terrains.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820</Words>
  <Application>Microsoft Office PowerPoint</Application>
  <PresentationFormat>Custom</PresentationFormat>
  <Paragraphs>126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Instrument Sans Light</vt:lpstr>
      <vt:lpstr>Instrument Sans Semi Bold</vt: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akankshabisht145@gmail.com</cp:lastModifiedBy>
  <cp:revision>3</cp:revision>
  <dcterms:created xsi:type="dcterms:W3CDTF">2026-01-08T07:32:45Z</dcterms:created>
  <dcterms:modified xsi:type="dcterms:W3CDTF">2026-01-08T07:48:27Z</dcterms:modified>
</cp:coreProperties>
</file>